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4" r:id="rId3"/>
  </p:sldMasterIdLst>
  <p:notesMasterIdLst>
    <p:notesMasterId r:id="rId59"/>
  </p:notesMasterIdLst>
  <p:sldIdLst>
    <p:sldId id="273" r:id="rId4"/>
    <p:sldId id="376" r:id="rId5"/>
    <p:sldId id="379" r:id="rId6"/>
    <p:sldId id="370" r:id="rId7"/>
    <p:sldId id="944" r:id="rId8"/>
    <p:sldId id="950" r:id="rId9"/>
    <p:sldId id="945" r:id="rId10"/>
    <p:sldId id="946" r:id="rId11"/>
    <p:sldId id="947" r:id="rId12"/>
    <p:sldId id="948" r:id="rId13"/>
    <p:sldId id="949" r:id="rId14"/>
    <p:sldId id="339" r:id="rId15"/>
    <p:sldId id="340" r:id="rId16"/>
    <p:sldId id="341" r:id="rId17"/>
    <p:sldId id="338" r:id="rId18"/>
    <p:sldId id="343" r:id="rId19"/>
    <p:sldId id="344" r:id="rId20"/>
    <p:sldId id="345" r:id="rId21"/>
    <p:sldId id="346" r:id="rId22"/>
    <p:sldId id="347" r:id="rId23"/>
    <p:sldId id="348" r:id="rId24"/>
    <p:sldId id="349" r:id="rId25"/>
    <p:sldId id="938" r:id="rId26"/>
    <p:sldId id="939" r:id="rId27"/>
    <p:sldId id="350" r:id="rId28"/>
    <p:sldId id="351" r:id="rId29"/>
    <p:sldId id="352" r:id="rId30"/>
    <p:sldId id="940" r:id="rId31"/>
    <p:sldId id="353" r:id="rId32"/>
    <p:sldId id="342" r:id="rId33"/>
    <p:sldId id="365" r:id="rId34"/>
    <p:sldId id="366" r:id="rId35"/>
    <p:sldId id="367" r:id="rId36"/>
    <p:sldId id="369" r:id="rId37"/>
    <p:sldId id="372" r:id="rId38"/>
    <p:sldId id="373" r:id="rId39"/>
    <p:sldId id="378" r:id="rId40"/>
    <p:sldId id="377" r:id="rId41"/>
    <p:sldId id="374" r:id="rId42"/>
    <p:sldId id="355" r:id="rId43"/>
    <p:sldId id="360" r:id="rId44"/>
    <p:sldId id="356" r:id="rId45"/>
    <p:sldId id="358" r:id="rId46"/>
    <p:sldId id="359" r:id="rId47"/>
    <p:sldId id="354" r:id="rId48"/>
    <p:sldId id="361" r:id="rId49"/>
    <p:sldId id="362" r:id="rId50"/>
    <p:sldId id="375" r:id="rId51"/>
    <p:sldId id="357" r:id="rId52"/>
    <p:sldId id="363" r:id="rId53"/>
    <p:sldId id="364" r:id="rId54"/>
    <p:sldId id="371" r:id="rId55"/>
    <p:sldId id="941" r:id="rId56"/>
    <p:sldId id="942" r:id="rId57"/>
    <p:sldId id="943" r:id="rId58"/>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8" autoAdjust="0"/>
    <p:restoredTop sz="95949" autoAdjust="0"/>
  </p:normalViewPr>
  <p:slideViewPr>
    <p:cSldViewPr>
      <p:cViewPr varScale="1">
        <p:scale>
          <a:sx n="121" d="100"/>
          <a:sy n="121" d="100"/>
        </p:scale>
        <p:origin x="1651" y="9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2025/2/22</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fontAlgn="base"/>
            <a:r>
              <a:rPr lang="zh-TW" altLang="en-US" b="0" i="0">
                <a:solidFill>
                  <a:srgbClr val="000000"/>
                </a:solidFill>
                <a:effectLst/>
                <a:highlight>
                  <a:srgbClr val="FFFFFF"/>
                </a:highlight>
                <a:latin typeface="Source Sans Pro" panose="020B0503030403020204" pitchFamily="34" charset="0"/>
              </a:rPr>
              <a:t>「</a:t>
            </a:r>
            <a:r>
              <a:rPr lang="en-US" altLang="zh-TW" b="0" i="0">
                <a:solidFill>
                  <a:srgbClr val="000000"/>
                </a:solidFill>
                <a:effectLst/>
                <a:highlight>
                  <a:srgbClr val="FFFFFF"/>
                </a:highlight>
                <a:latin typeface="Source Sans Pro" panose="020B0503030403020204" pitchFamily="34" charset="0"/>
              </a:rPr>
              <a:t>latent space</a:t>
            </a:r>
            <a:r>
              <a:rPr lang="zh-TW" altLang="en-US" b="0" i="0">
                <a:solidFill>
                  <a:srgbClr val="000000"/>
                </a:solidFill>
                <a:effectLst/>
                <a:highlight>
                  <a:srgbClr val="FFFFFF"/>
                </a:highlight>
                <a:latin typeface="Source Sans Pro" panose="020B0503030403020204" pitchFamily="34" charset="0"/>
              </a:rPr>
              <a:t>」和「</a:t>
            </a:r>
            <a:r>
              <a:rPr lang="en-US" altLang="zh-TW" b="0" i="0">
                <a:solidFill>
                  <a:srgbClr val="000000"/>
                </a:solidFill>
                <a:effectLst/>
                <a:highlight>
                  <a:srgbClr val="FFFFFF"/>
                </a:highlight>
                <a:latin typeface="Source Sans Pro" panose="020B0503030403020204" pitchFamily="34" charset="0"/>
              </a:rPr>
              <a:t>spacetime patches</a:t>
            </a:r>
            <a:r>
              <a:rPr lang="zh-TW" altLang="en-US" b="0" i="0">
                <a:solidFill>
                  <a:srgbClr val="000000"/>
                </a:solidFill>
                <a:effectLst/>
                <a:highlight>
                  <a:srgbClr val="FFFFFF"/>
                </a:highlight>
                <a:latin typeface="Source Sans Pro" panose="020B0503030403020204" pitchFamily="34" charset="0"/>
              </a:rPr>
              <a:t>」之間的關係是密切且互補的，</a:t>
            </a:r>
            <a:r>
              <a:rPr lang="en-US" altLang="zh-TW" b="0" i="0">
                <a:solidFill>
                  <a:srgbClr val="000000"/>
                </a:solidFill>
                <a:effectLst/>
                <a:highlight>
                  <a:srgbClr val="FFFFFF"/>
                </a:highlight>
                <a:latin typeface="Source Sans Pro" panose="020B0503030403020204" pitchFamily="34" charset="0"/>
              </a:rPr>
              <a:t>latent space </a:t>
            </a:r>
            <a:r>
              <a:rPr lang="zh-TW" altLang="en-US" b="0" i="0">
                <a:solidFill>
                  <a:srgbClr val="000000"/>
                </a:solidFill>
                <a:effectLst/>
                <a:highlight>
                  <a:srgbClr val="FFFFFF"/>
                </a:highlight>
                <a:latin typeface="Source Sans Pro" panose="020B0503030403020204" pitchFamily="34" charset="0"/>
              </a:rPr>
              <a:t>作為一個低維度的數據表示形式，為影像數據提供了一種更簡潔且含義豐富的抽象表示，這使得數據的後續處理（例如分解成 </a:t>
            </a:r>
            <a:r>
              <a:rPr lang="en-US" altLang="zh-TW" b="0" i="0">
                <a:solidFill>
                  <a:srgbClr val="000000"/>
                </a:solidFill>
                <a:effectLst/>
                <a:highlight>
                  <a:srgbClr val="FFFFFF"/>
                </a:highlight>
                <a:latin typeface="Source Sans Pro" panose="020B0503030403020204" pitchFamily="34" charset="0"/>
              </a:rPr>
              <a:t>spacetime patches</a:t>
            </a:r>
            <a:r>
              <a:rPr lang="zh-TW" altLang="en-US" b="0" i="0">
                <a:solidFill>
                  <a:srgbClr val="000000"/>
                </a:solidFill>
                <a:effectLst/>
                <a:highlight>
                  <a:srgbClr val="FFFFFF"/>
                </a:highlight>
                <a:latin typeface="Source Sans Pro" panose="020B0503030403020204" pitchFamily="34" charset="0"/>
              </a:rPr>
              <a:t>）變得更加高效和有意義。</a:t>
            </a:r>
          </a:p>
          <a:p>
            <a:pPr algn="l" fontAlgn="base"/>
            <a:r>
              <a:rPr lang="zh-TW" altLang="en-US" b="0" i="0">
                <a:solidFill>
                  <a:srgbClr val="000000"/>
                </a:solidFill>
                <a:effectLst/>
                <a:highlight>
                  <a:srgbClr val="FFFFFF"/>
                </a:highlight>
                <a:latin typeface="Source Sans Pro" panose="020B0503030403020204" pitchFamily="34" charset="0"/>
              </a:rPr>
              <a:t>當影像資料被壓縮到 </a:t>
            </a:r>
            <a:r>
              <a:rPr lang="en-US" altLang="zh-TW" b="0" i="0">
                <a:solidFill>
                  <a:srgbClr val="000000"/>
                </a:solidFill>
                <a:effectLst/>
                <a:highlight>
                  <a:srgbClr val="FFFFFF"/>
                </a:highlight>
                <a:latin typeface="Source Sans Pro" panose="020B0503030403020204" pitchFamily="34" charset="0"/>
              </a:rPr>
              <a:t>latent space </a:t>
            </a:r>
            <a:r>
              <a:rPr lang="zh-TW" altLang="en-US" b="0" i="0">
                <a:solidFill>
                  <a:srgbClr val="000000"/>
                </a:solidFill>
                <a:effectLst/>
                <a:highlight>
                  <a:srgbClr val="FFFFFF"/>
                </a:highlight>
                <a:latin typeface="Source Sans Pro" panose="020B0503030403020204" pitchFamily="34" charset="0"/>
              </a:rPr>
              <a:t>時，它轉變成了一種更易於處理和學習的形式，這種形式捕捉了影像的關鍵特徵而忽略了不必要的細節。隨後，這個 </a:t>
            </a:r>
            <a:r>
              <a:rPr lang="en-US" altLang="zh-TW" b="0" i="0">
                <a:solidFill>
                  <a:srgbClr val="000000"/>
                </a:solidFill>
                <a:effectLst/>
                <a:highlight>
                  <a:srgbClr val="FFFFFF"/>
                </a:highlight>
                <a:latin typeface="Source Sans Pro" panose="020B0503030403020204" pitchFamily="34" charset="0"/>
              </a:rPr>
              <a:t>latent space </a:t>
            </a:r>
            <a:r>
              <a:rPr lang="zh-TW" altLang="en-US" b="0" i="0">
                <a:solidFill>
                  <a:srgbClr val="000000"/>
                </a:solidFill>
                <a:effectLst/>
                <a:highlight>
                  <a:srgbClr val="FFFFFF"/>
                </a:highlight>
                <a:latin typeface="Source Sans Pro" panose="020B0503030403020204" pitchFamily="34" charset="0"/>
              </a:rPr>
              <a:t>中的表示被分解成 </a:t>
            </a:r>
            <a:r>
              <a:rPr lang="en-US" altLang="zh-TW" b="0" i="0">
                <a:solidFill>
                  <a:srgbClr val="000000"/>
                </a:solidFill>
                <a:effectLst/>
                <a:highlight>
                  <a:srgbClr val="FFFFFF"/>
                </a:highlight>
                <a:latin typeface="Source Sans Pro" panose="020B0503030403020204" pitchFamily="34" charset="0"/>
              </a:rPr>
              <a:t>spacetime patches</a:t>
            </a:r>
            <a:r>
              <a:rPr lang="zh-TW" altLang="en-US" b="0" i="0">
                <a:solidFill>
                  <a:srgbClr val="000000"/>
                </a:solidFill>
                <a:effectLst/>
                <a:highlight>
                  <a:srgbClr val="FFFFFF"/>
                </a:highlight>
                <a:latin typeface="Source Sans Pro" panose="020B0503030403020204" pitchFamily="34" charset="0"/>
              </a:rPr>
              <a:t>，每個 </a:t>
            </a:r>
            <a:r>
              <a:rPr lang="en-US" altLang="zh-TW" b="0" i="0">
                <a:solidFill>
                  <a:srgbClr val="000000"/>
                </a:solidFill>
                <a:effectLst/>
                <a:highlight>
                  <a:srgbClr val="FFFFFF"/>
                </a:highlight>
                <a:latin typeface="Source Sans Pro" panose="020B0503030403020204" pitchFamily="34" charset="0"/>
              </a:rPr>
              <a:t>patch </a:t>
            </a:r>
            <a:r>
              <a:rPr lang="zh-TW" altLang="en-US" b="0" i="0">
                <a:solidFill>
                  <a:srgbClr val="000000"/>
                </a:solidFill>
                <a:effectLst/>
                <a:highlight>
                  <a:srgbClr val="FFFFFF"/>
                </a:highlight>
                <a:latin typeface="Source Sans Pro" panose="020B0503030403020204" pitchFamily="34" charset="0"/>
              </a:rPr>
              <a:t>都代表了影像中的一小部分場景和其隨時間的變化，這為模型提供了一種理解和生成視頻動態的有效方式。</a:t>
            </a:r>
          </a:p>
          <a:p>
            <a:endParaRPr lang="zh-TW" altLang="en-US"/>
          </a:p>
        </p:txBody>
      </p:sp>
      <p:sp>
        <p:nvSpPr>
          <p:cNvPr id="4" name="投影片編號版面配置區 3"/>
          <p:cNvSpPr>
            <a:spLocks noGrp="1"/>
          </p:cNvSpPr>
          <p:nvPr>
            <p:ph type="sldNum" sz="quarter" idx="5"/>
          </p:nvPr>
        </p:nvSpPr>
        <p:spPr/>
        <p:txBody>
          <a:bodyPr/>
          <a:lstStyle/>
          <a:p>
            <a:pPr>
              <a:defRPr/>
            </a:pPr>
            <a:fld id="{E972E93C-02C1-4F35-B4CB-CDB2921B579D}" type="slidenum">
              <a:rPr lang="en-US" altLang="zh-TW" smtClean="0"/>
              <a:pPr>
                <a:defRPr/>
              </a:pPr>
              <a:t>24</a:t>
            </a:fld>
            <a:endParaRPr lang="en-US" altLang="zh-TW"/>
          </a:p>
        </p:txBody>
      </p:sp>
    </p:spTree>
    <p:extLst>
      <p:ext uri="{BB962C8B-B14F-4D97-AF65-F5344CB8AC3E}">
        <p14:creationId xmlns:p14="http://schemas.microsoft.com/office/powerpoint/2010/main" val="166490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TW" sz="14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9" name="Rectangle 76"/>
          <p:cNvSpPr txBox="1">
            <a:spLocks noChangeArrowheads="1"/>
          </p:cNvSpPr>
          <p:nvPr userDrawn="1"/>
        </p:nvSpPr>
        <p:spPr bwMode="auto">
          <a:xfrm>
            <a:off x="-2136" y="30734"/>
            <a:ext cx="7778097" cy="52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24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panose="020B0604020202020204" pitchFamily="34" charset="0"/>
              </a:defRPr>
            </a:lvl2pPr>
            <a:lvl3pPr algn="l" rtl="0" eaLnBrk="0" fontAlgn="base" hangingPunct="0">
              <a:spcBef>
                <a:spcPct val="0"/>
              </a:spcBef>
              <a:spcAft>
                <a:spcPct val="0"/>
              </a:spcAft>
              <a:defRPr sz="3200" b="1">
                <a:solidFill>
                  <a:schemeClr val="tx1"/>
                </a:solidFill>
                <a:latin typeface="Arial" panose="020B0604020202020204" pitchFamily="34" charset="0"/>
              </a:defRPr>
            </a:lvl3pPr>
            <a:lvl4pPr algn="l" rtl="0" eaLnBrk="0" fontAlgn="base" hangingPunct="0">
              <a:spcBef>
                <a:spcPct val="0"/>
              </a:spcBef>
              <a:spcAft>
                <a:spcPct val="0"/>
              </a:spcAft>
              <a:defRPr sz="3200" b="1">
                <a:solidFill>
                  <a:schemeClr val="tx1"/>
                </a:solidFill>
                <a:latin typeface="Arial" panose="020B0604020202020204" pitchFamily="34" charset="0"/>
              </a:defRPr>
            </a:lvl4pPr>
            <a:lvl5pPr algn="l" rtl="0" eaLnBrk="0" fontAlgn="base" hangingPunct="0">
              <a:spcBef>
                <a:spcPct val="0"/>
              </a:spcBef>
              <a:spcAft>
                <a:spcPct val="0"/>
              </a:spcAft>
              <a:defRPr sz="3200" b="1">
                <a:solidFill>
                  <a:schemeClr val="tx1"/>
                </a:solidFill>
                <a:latin typeface="Arial" panose="020B0604020202020204" pitchFamily="34" charset="0"/>
              </a:defRPr>
            </a:lvl5pPr>
            <a:lvl6pPr marL="457200" algn="l" rtl="0" fontAlgn="base">
              <a:spcBef>
                <a:spcPct val="0"/>
              </a:spcBef>
              <a:spcAft>
                <a:spcPct val="0"/>
              </a:spcAft>
              <a:defRPr sz="3200" b="1">
                <a:solidFill>
                  <a:schemeClr val="tx1"/>
                </a:solidFill>
                <a:latin typeface="Arial" panose="020B0604020202020204" pitchFamily="34" charset="0"/>
              </a:defRPr>
            </a:lvl6pPr>
            <a:lvl7pPr marL="914400" algn="l" rtl="0" fontAlgn="base">
              <a:spcBef>
                <a:spcPct val="0"/>
              </a:spcBef>
              <a:spcAft>
                <a:spcPct val="0"/>
              </a:spcAft>
              <a:defRPr sz="3200" b="1">
                <a:solidFill>
                  <a:schemeClr val="tx1"/>
                </a:solidFill>
                <a:latin typeface="Arial" panose="020B0604020202020204" pitchFamily="34" charset="0"/>
              </a:defRPr>
            </a:lvl7pPr>
            <a:lvl8pPr marL="1371600" algn="l" rtl="0" fontAlgn="base">
              <a:spcBef>
                <a:spcPct val="0"/>
              </a:spcBef>
              <a:spcAft>
                <a:spcPct val="0"/>
              </a:spcAft>
              <a:defRPr sz="3200" b="1">
                <a:solidFill>
                  <a:schemeClr val="tx1"/>
                </a:solidFill>
                <a:latin typeface="Arial" panose="020B0604020202020204" pitchFamily="34" charset="0"/>
              </a:defRPr>
            </a:lvl8pPr>
            <a:lvl9pPr marL="1828800" algn="l" rtl="0" fontAlgn="base">
              <a:spcBef>
                <a:spcPct val="0"/>
              </a:spcBef>
              <a:spcAft>
                <a:spcPct val="0"/>
              </a:spcAft>
              <a:defRPr sz="32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TW" sz="2400" b="0" i="1" u="none" strike="noStrike" kern="1200" cap="none" spc="0" normalizeH="0" baseline="0" noProof="0" dirty="0">
                <a:ln w="0"/>
                <a:gradFill>
                  <a:gsLst>
                    <a:gs pos="0">
                      <a:srgbClr val="5AA2AE">
                        <a:lumMod val="50000"/>
                      </a:srgbClr>
                    </a:gs>
                    <a:gs pos="50000">
                      <a:srgbClr val="5AA2AE"/>
                    </a:gs>
                    <a:gs pos="100000">
                      <a:srgbClr val="5AA2AE">
                        <a:lumMod val="60000"/>
                        <a:lumOff val="40000"/>
                      </a:srgbClr>
                    </a:gs>
                  </a:gsLst>
                  <a:lin ang="5400000"/>
                </a:gradFill>
                <a:effectLst>
                  <a:reflection blurRad="6350" stA="53000" endA="300" endPos="35500" dir="5400000" sy="-90000" algn="bl" rotWithShape="0"/>
                </a:effectLst>
                <a:uLnTx/>
                <a:uFillTx/>
                <a:latin typeface="Arial"/>
                <a:ea typeface="+mj-ea"/>
                <a:cs typeface="+mj-cs"/>
              </a:rPr>
              <a:t>syllabus</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4280871932"/>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781050" y="31886"/>
            <a:ext cx="8255446" cy="588802"/>
          </a:xfrm>
        </p:spPr>
        <p:txBody>
          <a:bodyPr/>
          <a:lstStyle>
            <a:lvl1pPr>
              <a:defRPr sz="2800"/>
            </a:lvl1pPr>
          </a:lstStyle>
          <a:p>
            <a:r>
              <a:rPr lang="zh-TW" altLang="en-US"/>
              <a:t>按一下以編輯母片標題樣式</a:t>
            </a:r>
          </a:p>
        </p:txBody>
      </p:sp>
      <p:sp>
        <p:nvSpPr>
          <p:cNvPr id="3" name="內容版面配置區 2"/>
          <p:cNvSpPr>
            <a:spLocks noGrp="1"/>
          </p:cNvSpPr>
          <p:nvPr>
            <p:ph idx="1"/>
          </p:nvPr>
        </p:nvSpPr>
        <p:spPr>
          <a:xfrm>
            <a:off x="107504" y="764704"/>
            <a:ext cx="8928992" cy="561662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483600467"/>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按一下以編輯母片文字樣式</a:t>
            </a:r>
          </a:p>
        </p:txBody>
      </p:sp>
    </p:spTree>
    <p:extLst>
      <p:ext uri="{BB962C8B-B14F-4D97-AF65-F5344CB8AC3E}">
        <p14:creationId xmlns:p14="http://schemas.microsoft.com/office/powerpoint/2010/main" val="3912158579"/>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5800" y="1600200"/>
            <a:ext cx="3692525" cy="4343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530725" y="1600200"/>
            <a:ext cx="3692525" cy="4343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73420178"/>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944031459"/>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16017985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298803"/>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Tree>
    <p:extLst>
      <p:ext uri="{BB962C8B-B14F-4D97-AF65-F5344CB8AC3E}">
        <p14:creationId xmlns:p14="http://schemas.microsoft.com/office/powerpoint/2010/main" val="3202054227"/>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Tree>
    <p:extLst>
      <p:ext uri="{BB962C8B-B14F-4D97-AF65-F5344CB8AC3E}">
        <p14:creationId xmlns:p14="http://schemas.microsoft.com/office/powerpoint/2010/main" val="3188906449"/>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5431806"/>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524625" y="152400"/>
            <a:ext cx="1946275" cy="5791200"/>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5800" y="152400"/>
            <a:ext cx="5686425" cy="57912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856431615"/>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4.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DCA2A753-5712-402C-96FE-2A2EA79BA387}"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5" descr="Red Bar"/>
          <p:cNvPicPr>
            <a:picLocks noChangeAspect="1" noChangeArrowheads="1"/>
          </p:cNvPicPr>
          <p:nvPr userDrawn="1"/>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75" y="6450012"/>
            <a:ext cx="91440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24" descr="Small Red Square"/>
          <p:cNvPicPr>
            <a:picLocks noChangeAspect="1" noChangeArrowheads="1"/>
          </p:cNvPicPr>
          <p:nvPr userDrawn="1"/>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6889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7"/>
          <p:cNvSpPr>
            <a:spLocks noGrp="1" noChangeArrowheads="1"/>
          </p:cNvSpPr>
          <p:nvPr>
            <p:ph type="body" idx="1"/>
          </p:nvPr>
        </p:nvSpPr>
        <p:spPr bwMode="auto">
          <a:xfrm>
            <a:off x="107504" y="1082425"/>
            <a:ext cx="8928992" cy="529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9" name="Rectangle 8"/>
          <p:cNvSpPr>
            <a:spLocks noGrp="1" noChangeArrowheads="1"/>
          </p:cNvSpPr>
          <p:nvPr>
            <p:ph type="title"/>
          </p:nvPr>
        </p:nvSpPr>
        <p:spPr bwMode="auto">
          <a:xfrm>
            <a:off x="752662" y="49212"/>
            <a:ext cx="8391338"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zh-TW"/>
              <a:t>Click to edit Master title style and Second Line Like This</a:t>
            </a:r>
          </a:p>
        </p:txBody>
      </p:sp>
      <p:sp>
        <p:nvSpPr>
          <p:cNvPr id="1030" name="Rectangle 9"/>
          <p:cNvSpPr>
            <a:spLocks noChangeArrowheads="1"/>
          </p:cNvSpPr>
          <p:nvPr userDrawn="1"/>
        </p:nvSpPr>
        <p:spPr bwMode="auto">
          <a:xfrm>
            <a:off x="0" y="6172200"/>
            <a:ext cx="9144000" cy="304800"/>
          </a:xfrm>
          <a:prstGeom prst="rect">
            <a:avLst/>
          </a:prstGeom>
          <a:noFill/>
          <a:ln>
            <a:noFill/>
          </a:ln>
          <a:effectLst/>
        </p:spPr>
        <p:txBody>
          <a:bodyPr wrap="none" anchor="ctr"/>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marL="0" marR="0" lvl="0" indent="0" algn="ctr" defTabSz="914400" rtl="0" eaLnBrk="1" fontAlgn="base" latinLnBrk="0" hangingPunct="1">
              <a:lnSpc>
                <a:spcPct val="90000"/>
              </a:lnSpc>
              <a:spcBef>
                <a:spcPct val="50000"/>
              </a:spcBef>
              <a:spcAft>
                <a:spcPct val="0"/>
              </a:spcAft>
              <a:buClr>
                <a:srgbClr val="4A66AC"/>
              </a:buClr>
              <a:buSzTx/>
              <a:buFontTx/>
              <a:buNone/>
              <a:tabLst/>
              <a:defRPr/>
            </a:pPr>
            <a:endParaRPr kumimoji="0" lang="zh-TW" altLang="en-US" sz="2000" b="1"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32" name="Text Box 28"/>
          <p:cNvSpPr txBox="1">
            <a:spLocks noChangeArrowheads="1"/>
          </p:cNvSpPr>
          <p:nvPr userDrawn="1"/>
        </p:nvSpPr>
        <p:spPr bwMode="auto">
          <a:xfrm>
            <a:off x="8077200" y="6477000"/>
            <a:ext cx="457200" cy="257175"/>
          </a:xfrm>
          <a:prstGeom prst="rect">
            <a:avLst/>
          </a:prstGeom>
          <a:noFill/>
          <a:ln>
            <a:noFill/>
          </a:ln>
          <a:effectLst/>
        </p:spPr>
        <p:txBody>
          <a:bodyPr lIns="92075" tIns="46038" rIns="92075" bIns="46038">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marL="0" marR="0" lvl="0" indent="0" algn="ctr" defTabSz="914400" rtl="0" eaLnBrk="1" fontAlgn="base" latinLnBrk="0" hangingPunct="1">
              <a:lnSpc>
                <a:spcPct val="90000"/>
              </a:lnSpc>
              <a:spcBef>
                <a:spcPct val="50000"/>
              </a:spcBef>
              <a:spcAft>
                <a:spcPct val="0"/>
              </a:spcAft>
              <a:buClr>
                <a:srgbClr val="4A66AC"/>
              </a:buClr>
              <a:buSzTx/>
              <a:buFontTx/>
              <a:buNone/>
              <a:tabLst/>
              <a:defRPr/>
            </a:pPr>
            <a:fld id="{85D34441-0D25-4BED-A8A4-7A1919D886AF}" type="slidenum">
              <a:rPr kumimoji="0" lang="en-US" altLang="zh-TW" sz="1200" b="1" i="0" u="none" strike="noStrike" kern="1200" cap="none" spc="0" normalizeH="0" baseline="0" noProof="0" smtClean="0">
                <a:ln>
                  <a:noFill/>
                </a:ln>
                <a:solidFill>
                  <a:prstClr val="black"/>
                </a:solidFill>
                <a:effectLst/>
                <a:uLnTx/>
                <a:uFillTx/>
                <a:latin typeface="Arial" panose="020B0604020202020204" pitchFamily="34" charset="0"/>
                <a:ea typeface="新細明體" panose="02020500000000000000" pitchFamily="18" charset="-120"/>
                <a:cs typeface="+mn-cs"/>
              </a:rPr>
              <a:pPr marL="0" marR="0" lvl="0" indent="0" algn="ctr" defTabSz="914400" rtl="0" eaLnBrk="1" fontAlgn="base" latinLnBrk="0" hangingPunct="1">
                <a:lnSpc>
                  <a:spcPct val="90000"/>
                </a:lnSpc>
                <a:spcBef>
                  <a:spcPct val="50000"/>
                </a:spcBef>
                <a:spcAft>
                  <a:spcPct val="0"/>
                </a:spcAft>
                <a:buClr>
                  <a:srgbClr val="4A66AC"/>
                </a:buClr>
                <a:buSzTx/>
                <a:buFontTx/>
                <a:buNone/>
                <a:tabLst/>
                <a:defRPr/>
              </a:pPr>
              <a:t>‹#›</a:t>
            </a:fld>
            <a:endParaRPr kumimoji="0" lang="en-US" altLang="zh-TW" sz="1200" b="1" i="0" u="none" strike="noStrike" kern="1200" cap="none" spc="0" normalizeH="0" baseline="0" noProof="0">
              <a:ln>
                <a:noFill/>
              </a:ln>
              <a:solidFill>
                <a:prstClr val="black"/>
              </a:solidFill>
              <a:effectLst/>
              <a:uLnTx/>
              <a:uFillTx/>
              <a:latin typeface="Arial" panose="020B0604020202020204" pitchFamily="34" charset="0"/>
              <a:ea typeface="新細明體" panose="02020500000000000000" pitchFamily="18" charset="-120"/>
              <a:cs typeface="+mn-cs"/>
            </a:endParaRPr>
          </a:p>
        </p:txBody>
      </p:sp>
      <p:sp>
        <p:nvSpPr>
          <p:cNvPr id="1033" name="文字方塊 1"/>
          <p:cNvSpPr txBox="1">
            <a:spLocks noChangeArrowheads="1"/>
          </p:cNvSpPr>
          <p:nvPr userDrawn="1"/>
        </p:nvSpPr>
        <p:spPr bwMode="auto">
          <a:xfrm>
            <a:off x="1219200" y="6549231"/>
            <a:ext cx="7924800" cy="53975"/>
          </a:xfrm>
          <a:prstGeom prst="rect">
            <a:avLst/>
          </a:prstGeom>
          <a:solidFill>
            <a:srgbClr val="FF0000"/>
          </a:solidFill>
          <a:ln w="9525">
            <a:solidFill>
              <a:schemeClr val="accent1"/>
            </a:solidFill>
            <a:miter lim="800000"/>
            <a:headEnd/>
            <a:tailEnd/>
          </a:ln>
        </p:spPr>
        <p:txBody>
          <a:bodyPr wrap="squar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TW" altLang="en-US" sz="2000" b="1" i="0" u="none" strike="noStrike" kern="1200" cap="none" spc="0" normalizeH="0" baseline="0" noProof="0" dirty="0">
              <a:ln>
                <a:noFill/>
              </a:ln>
              <a:solidFill>
                <a:srgbClr val="FFFFFF"/>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32034206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ransition>
    <p:wipe dir="r"/>
  </p:transition>
  <p:txStyles>
    <p:title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panose="020B0604020202020204" pitchFamily="34" charset="0"/>
        </a:defRPr>
      </a:lvl2pPr>
      <a:lvl3pPr algn="l" rtl="0" eaLnBrk="0" fontAlgn="base" hangingPunct="0">
        <a:spcBef>
          <a:spcPct val="0"/>
        </a:spcBef>
        <a:spcAft>
          <a:spcPct val="0"/>
        </a:spcAft>
        <a:defRPr sz="3200" b="1">
          <a:solidFill>
            <a:schemeClr val="tx1"/>
          </a:solidFill>
          <a:latin typeface="Arial" panose="020B0604020202020204" pitchFamily="34" charset="0"/>
        </a:defRPr>
      </a:lvl3pPr>
      <a:lvl4pPr algn="l" rtl="0" eaLnBrk="0" fontAlgn="base" hangingPunct="0">
        <a:spcBef>
          <a:spcPct val="0"/>
        </a:spcBef>
        <a:spcAft>
          <a:spcPct val="0"/>
        </a:spcAft>
        <a:defRPr sz="3200" b="1">
          <a:solidFill>
            <a:schemeClr val="tx1"/>
          </a:solidFill>
          <a:latin typeface="Arial" panose="020B0604020202020204" pitchFamily="34" charset="0"/>
        </a:defRPr>
      </a:lvl4pPr>
      <a:lvl5pPr algn="l" rtl="0" eaLnBrk="0" fontAlgn="base" hangingPunct="0">
        <a:spcBef>
          <a:spcPct val="0"/>
        </a:spcBef>
        <a:spcAft>
          <a:spcPct val="0"/>
        </a:spcAft>
        <a:defRPr sz="3200" b="1">
          <a:solidFill>
            <a:schemeClr val="tx1"/>
          </a:solidFill>
          <a:latin typeface="Arial" panose="020B0604020202020204" pitchFamily="34" charset="0"/>
        </a:defRPr>
      </a:lvl5pPr>
      <a:lvl6pPr marL="457200" algn="l" rtl="0" fontAlgn="base">
        <a:spcBef>
          <a:spcPct val="0"/>
        </a:spcBef>
        <a:spcAft>
          <a:spcPct val="0"/>
        </a:spcAft>
        <a:defRPr sz="3200" b="1">
          <a:solidFill>
            <a:schemeClr val="tx1"/>
          </a:solidFill>
          <a:latin typeface="Arial" panose="020B0604020202020204" pitchFamily="34" charset="0"/>
        </a:defRPr>
      </a:lvl6pPr>
      <a:lvl7pPr marL="914400" algn="l" rtl="0" fontAlgn="base">
        <a:spcBef>
          <a:spcPct val="0"/>
        </a:spcBef>
        <a:spcAft>
          <a:spcPct val="0"/>
        </a:spcAft>
        <a:defRPr sz="3200" b="1">
          <a:solidFill>
            <a:schemeClr val="tx1"/>
          </a:solidFill>
          <a:latin typeface="Arial" panose="020B0604020202020204" pitchFamily="34" charset="0"/>
        </a:defRPr>
      </a:lvl7pPr>
      <a:lvl8pPr marL="1371600" algn="l" rtl="0" fontAlgn="base">
        <a:spcBef>
          <a:spcPct val="0"/>
        </a:spcBef>
        <a:spcAft>
          <a:spcPct val="0"/>
        </a:spcAft>
        <a:defRPr sz="3200" b="1">
          <a:solidFill>
            <a:schemeClr val="tx1"/>
          </a:solidFill>
          <a:latin typeface="Arial" panose="020B0604020202020204" pitchFamily="34" charset="0"/>
        </a:defRPr>
      </a:lvl8pPr>
      <a:lvl9pPr marL="1828800" algn="l" rtl="0" fontAlgn="base">
        <a:spcBef>
          <a:spcPct val="0"/>
        </a:spcBef>
        <a:spcAft>
          <a:spcPct val="0"/>
        </a:spcAft>
        <a:defRPr sz="3200" b="1">
          <a:solidFill>
            <a:schemeClr val="tx1"/>
          </a:solidFill>
          <a:latin typeface="Arial" panose="020B0604020202020204" pitchFamily="34" charset="0"/>
        </a:defRPr>
      </a:lvl9pPr>
    </p:titleStyle>
    <p:bodyStyle>
      <a:lvl1pPr marL="227013" indent="-227013" algn="l" rtl="0" eaLnBrk="0" fontAlgn="base" hangingPunct="0">
        <a:spcBef>
          <a:spcPct val="25000"/>
        </a:spcBef>
        <a:spcAft>
          <a:spcPct val="0"/>
        </a:spcAft>
        <a:buClr>
          <a:schemeClr val="accent1"/>
        </a:buClr>
        <a:buChar char="•"/>
        <a:defRPr sz="2400" kern="1200">
          <a:solidFill>
            <a:schemeClr val="tx1"/>
          </a:solidFill>
          <a:latin typeface="+mn-lt"/>
          <a:ea typeface="+mn-ea"/>
          <a:cs typeface="+mn-cs"/>
        </a:defRPr>
      </a:lvl1pPr>
      <a:lvl2pPr marL="569913" indent="-228600"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2pPr>
      <a:lvl3pPr marL="914400" indent="-230188"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3pPr>
      <a:lvl4pPr marL="1258888" indent="-230188"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4pPr>
      <a:lvl5pPr marL="1601788" indent="-228600" algn="l" rtl="0" eaLnBrk="0" fontAlgn="base" hangingPunct="0">
        <a:spcBef>
          <a:spcPct val="20000"/>
        </a:spcBef>
        <a:spcAft>
          <a:spcPct val="0"/>
        </a:spcAft>
        <a:buClr>
          <a:schemeClr val="accent1"/>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medium.com/@social_65128/the-comprehensive-guide-to-understanding-generative-ai-c06bbf259786" TargetMode="Externa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hyperlink" Target="https://tenten.co/learning/runway-gen3-alpha/" TargetMode="Externa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hyperlink" Target="https://openai.com/index/video-generation-models-as-world-simulators/"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hyperlink" Target="https://www.purpleslate.com/hallucinating-llms-how-to-prevent-them/" TargetMode="Externa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hyperlink" Target="https://www.adobe.com/tw/legal/licenses-terms/adobe-gen-ai-user-guidelines.html" TargetMode="Externa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szBzR9TEAI0" TargetMode="External"/><Relationship Id="rId2" Type="http://schemas.openxmlformats.org/officeDocument/2006/relationships/hyperlink" Target="https://youtu.be/81hFdvCCMu0" TargetMode="External"/><Relationship Id="rId1" Type="http://schemas.openxmlformats.org/officeDocument/2006/relationships/slideLayout" Target="../slideLayouts/slideLayout2.xml"/><Relationship Id="rId5" Type="http://schemas.openxmlformats.org/officeDocument/2006/relationships/hyperlink" Target="https://youtu.be/JaQmSHzjlpY" TargetMode="External"/><Relationship Id="rId4" Type="http://schemas.openxmlformats.org/officeDocument/2006/relationships/hyperlink" Target="https://youtu.be/iqaiPyvDD4Y"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medium.com/%E5%AD%B8%E4%BB%A5%E5%BB%A3%E6%89%8D/explainable-ai-%E5%8F%AF%E8%A7%A3%E9%87%8B%E4%BA%BA%E5%B7%A5%E6%99%BA%E6%85%A7-caf3215fae50"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link.springer.com/article/10.1007/s11023-022-09612-y" TargetMode="External"/><Relationship Id="rId2" Type="http://schemas.openxmlformats.org/officeDocument/2006/relationships/hyperlink" Target="https://www.connectontech.com/us-ai-regulation-guide-comprehensive-overview-and-practical-considerations/" TargetMode="External"/><Relationship Id="rId1" Type="http://schemas.openxmlformats.org/officeDocument/2006/relationships/slideLayout" Target="../slideLayouts/slideLayout2.xml"/><Relationship Id="rId5" Type="http://schemas.openxmlformats.org/officeDocument/2006/relationships/hyperlink" Target="https://www.lexology.com/library/detail.aspx?g=e30c96cb-8ec5-4ca9-b808-4b156e551877" TargetMode="External"/><Relationship Id="rId4" Type="http://schemas.openxmlformats.org/officeDocument/2006/relationships/hyperlink" Target="https://www.whitehouse.gov/ostp/ai-bill-of-right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hyperlink" Target="https://en.wikipedia.org/wiki/Existential_risk_from_artificial_general_intelligence" TargetMode="Externa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hyperlink" Target="https://www.grip.security/glossary/shadow-ai"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323528" y="2036167"/>
            <a:ext cx="723787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 </a:t>
            </a:r>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Python</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人工智慧概論與實作</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803109" y="3789040"/>
            <a:ext cx="7772400" cy="2505135"/>
          </a:xfrm>
          <a:ln>
            <a:noFill/>
          </a:ln>
        </p:spPr>
        <p:txBody>
          <a:bodyPr/>
          <a:lstStyle/>
          <a:p>
            <a:pPr algn="ctr"/>
            <a:r>
              <a:rPr lang="en-US" altLang="zh-TW" sz="4000" dirty="0">
                <a:solidFill>
                  <a:srgbClr val="0070C0"/>
                </a:solidFill>
                <a:effectLst>
                  <a:outerShdw blurRad="38100" dist="38100" dir="2700000" algn="tl">
                    <a:srgbClr val="000000">
                      <a:alpha val="43137"/>
                    </a:srgbClr>
                  </a:outerShdw>
                </a:effectLst>
              </a:rPr>
              <a:t>Chapter </a:t>
            </a:r>
            <a:r>
              <a:rPr lang="en-US" altLang="zh-TW" sz="4000">
                <a:solidFill>
                  <a:srgbClr val="0070C0"/>
                </a:solidFill>
                <a:effectLst>
                  <a:outerShdw blurRad="38100" dist="38100" dir="2700000" algn="tl">
                    <a:srgbClr val="000000">
                      <a:alpha val="43137"/>
                    </a:srgbClr>
                  </a:outerShdw>
                </a:effectLst>
              </a:rPr>
              <a:t>02  </a:t>
            </a:r>
            <a:r>
              <a:rPr lang="zh-TW" altLang="en-US" sz="4000">
                <a:solidFill>
                  <a:srgbClr val="0070C0"/>
                </a:solidFill>
                <a:effectLst>
                  <a:outerShdw blurRad="38100" dist="38100" dir="2700000" algn="tl">
                    <a:srgbClr val="000000">
                      <a:alpha val="43137"/>
                    </a:srgbClr>
                  </a:outerShdw>
                </a:effectLst>
              </a:rPr>
              <a:t> 人工智慧熱門議題</a:t>
            </a:r>
            <a:r>
              <a:rPr lang="en-US" altLang="zh-TW" sz="4000">
                <a:solidFill>
                  <a:srgbClr val="0070C0"/>
                </a:solidFill>
                <a:effectLst>
                  <a:outerShdw blurRad="38100" dist="38100" dir="2700000" algn="tl">
                    <a:srgbClr val="000000">
                      <a:alpha val="43137"/>
                    </a:srgbClr>
                  </a:outerShdw>
                </a:effectLst>
              </a:rPr>
              <a:t>Gen AI and others</a:t>
            </a:r>
            <a:br>
              <a:rPr lang="en-US" altLang="zh-TW" sz="4000" dirty="0">
                <a:solidFill>
                  <a:srgbClr val="0070C0"/>
                </a:solidFill>
              </a:rPr>
            </a:br>
            <a:br>
              <a:rPr lang="en-US" altLang="zh-TW" sz="4000" dirty="0">
                <a:solidFill>
                  <a:srgbClr val="0070C0"/>
                </a:solidFill>
              </a:rPr>
            </a:br>
            <a:r>
              <a:rPr lang="zh-TW" altLang="en-US" sz="4000" dirty="0">
                <a:solidFill>
                  <a:srgbClr val="0070C0"/>
                </a:solidFill>
              </a:rPr>
              <a:t>　　　　　　</a:t>
            </a:r>
            <a:r>
              <a:rPr lang="en-US" altLang="zh-TW" sz="1200" dirty="0">
                <a:solidFill>
                  <a:srgbClr val="0070C0"/>
                </a:solidFill>
              </a:rPr>
              <a:t>Artificial Intelligence A Modern Approach (3rd Edition)</a:t>
            </a:r>
            <a:endParaRPr lang="zh-TW" altLang="en-US" sz="1200" dirty="0">
              <a:solidFill>
                <a:srgbClr val="0070C0"/>
              </a:solidFill>
            </a:endParaRPr>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E017B8-28C3-38C4-43EF-3F6C044A8595}"/>
              </a:ext>
            </a:extLst>
          </p:cNvPr>
          <p:cNvSpPr>
            <a:spLocks noGrp="1"/>
          </p:cNvSpPr>
          <p:nvPr>
            <p:ph type="title"/>
          </p:nvPr>
        </p:nvSpPr>
        <p:spPr/>
        <p:txBody>
          <a:bodyPr/>
          <a:lstStyle/>
          <a:p>
            <a:r>
              <a:rPr lang="zh-TW" altLang="en-US"/>
              <a:t>全腦模擬 </a:t>
            </a:r>
            <a:r>
              <a:rPr lang="en-US" altLang="zh-TW"/>
              <a:t>Whole Brain Emulation</a:t>
            </a:r>
            <a:endParaRPr lang="zh-TW" altLang="en-US"/>
          </a:p>
        </p:txBody>
      </p:sp>
      <p:sp>
        <p:nvSpPr>
          <p:cNvPr id="3" name="內容版面配置區 2">
            <a:extLst>
              <a:ext uri="{FF2B5EF4-FFF2-40B4-BE49-F238E27FC236}">
                <a16:creationId xmlns:a16="http://schemas.microsoft.com/office/drawing/2014/main" id="{4BDCA126-CC17-7F9A-54DE-F852327FBF54}"/>
              </a:ext>
            </a:extLst>
          </p:cNvPr>
          <p:cNvSpPr>
            <a:spLocks noGrp="1"/>
          </p:cNvSpPr>
          <p:nvPr>
            <p:ph idx="1"/>
          </p:nvPr>
        </p:nvSpPr>
        <p:spPr/>
        <p:txBody>
          <a:bodyPr/>
          <a:lstStyle/>
          <a:p>
            <a:pPr marL="285750" indent="-285750">
              <a:buFont typeface="Arial" panose="020B0604020202020204" pitchFamily="34" charset="0"/>
              <a:buChar char="•"/>
            </a:pPr>
            <a:r>
              <a:rPr lang="zh-TW" altLang="en-US" sz="1800">
                <a:latin typeface="*Adobe Ming Std L-Bold-26541-Identity-H"/>
              </a:rPr>
              <a:t>先完整模擬人腦，進而對模擬的內容作改善。在此的</a:t>
            </a:r>
          </a:p>
          <a:p>
            <a:pPr marL="285750" indent="-285750">
              <a:buFont typeface="Arial" panose="020B0604020202020204" pitchFamily="34" charset="0"/>
              <a:buChar char="•"/>
            </a:pPr>
            <a:r>
              <a:rPr lang="zh-TW" altLang="en-US" sz="1800">
                <a:latin typeface="*Adobe Ming Std L-Bold-26541-Identity-H"/>
              </a:rPr>
              <a:t>概念是，藉由現代人腦的掃描以及生物與醫學分析方法，以軟體就神經元、突觸等內容確切的複製對應結構</a:t>
            </a:r>
            <a:r>
              <a:rPr lang="en-US" altLang="zh-TW" sz="1800">
                <a:latin typeface="*Adobe Ming Std L-Bold-26541-Identity-H"/>
              </a:rPr>
              <a:t>·</a:t>
            </a:r>
            <a:r>
              <a:rPr lang="zh-TW" altLang="en-US" sz="1800">
                <a:latin typeface="*Adobe Ming Std L-Bold-26541-Identity-H"/>
              </a:rPr>
              <a:t>進而映射</a:t>
            </a:r>
            <a:r>
              <a:rPr lang="en-US" altLang="zh-TW" sz="1800">
                <a:latin typeface="*Adobe Ming Std L-Bold-26541-Identity-H"/>
              </a:rPr>
              <a:t>(map )</a:t>
            </a:r>
            <a:r>
              <a:rPr lang="zh-TW" altLang="en-US" sz="1800">
                <a:latin typeface="*Adobe Ming Std L-Bold-26541-Identity-H"/>
              </a:rPr>
              <a:t>整個人腦。其中在適當硬體上執行此軟體。</a:t>
            </a:r>
            <a:endParaRPr lang="en-US" altLang="zh-TW" sz="1800">
              <a:latin typeface="*Adobe Ming Std L-Bold-26541-Identity-H"/>
            </a:endParaRPr>
          </a:p>
          <a:p>
            <a:pPr marL="285750" indent="-285750" algn="l">
              <a:buFont typeface="Arial" panose="020B0604020202020204" pitchFamily="34" charset="0"/>
              <a:buChar char="•"/>
            </a:pPr>
            <a:r>
              <a:rPr lang="zh-TW" altLang="en-US" sz="1800" b="1" i="0" u="none" strike="noStrike" baseline="0">
                <a:latin typeface="*Adobe Ming Std L-Bold-26541-Identity-H"/>
              </a:rPr>
              <a:t>類神經網路是依大腦的啟發，而且已經被證實在許多不同領域皆非常有用，因此可能得出的結論是：確實可以將</a:t>
            </a:r>
            <a:r>
              <a:rPr lang="en-US" altLang="zh-TW" sz="1800" b="1" i="0" u="none" strike="noStrike" baseline="0">
                <a:latin typeface="*Adobe Ming Std L-Bold-26541-Identity-H"/>
              </a:rPr>
              <a:t>W B E </a:t>
            </a:r>
            <a:r>
              <a:rPr lang="zh-TW" altLang="en-US" sz="1800" b="1" i="0" u="none" strike="noStrike" baseline="0">
                <a:latin typeface="*Adobe Ming Std L-Bold-26541-Identity-H"/>
              </a:rPr>
              <a:t>視為通往超級智慧的可行途徑。然而，映射完整人腦的必要技術迄今只有部分可得。即使成功映射，也不確定軟體模擬能否像人腦</a:t>
            </a:r>
            <a:r>
              <a:rPr lang="zh-TW" altLang="en-US" sz="1800" b="1" i="0" u="none" strike="noStrike" baseline="0">
                <a:latin typeface="*Adobe Ming Std L-Bold-26542-Identity-H"/>
              </a:rPr>
              <a:t>一</a:t>
            </a:r>
            <a:r>
              <a:rPr lang="zh-TW" altLang="en-US" sz="1800" b="1" i="0" u="none" strike="noStrike" baseline="0">
                <a:latin typeface="*Adobe Ming Std L-Bold-26541-Identity-H"/>
              </a:rPr>
              <a:t>樣作同樣的事情。</a:t>
            </a:r>
          </a:p>
          <a:p>
            <a:pPr marL="285750" indent="-285750" algn="l">
              <a:buFont typeface="Arial" panose="020B0604020202020204" pitchFamily="34" charset="0"/>
              <a:buChar char="•"/>
            </a:pPr>
            <a:r>
              <a:rPr lang="zh-TW" altLang="en-US" sz="1800" b="1" i="0" u="none" strike="noStrike" baseline="0">
                <a:latin typeface="*Adobe Ming Std L-Bold-26541-Identity-H"/>
              </a:rPr>
              <a:t>然而，若</a:t>
            </a:r>
            <a:r>
              <a:rPr lang="en-US" altLang="zh-TW" sz="1800" b="1" i="0" u="none" strike="noStrike" baseline="0">
                <a:latin typeface="*Adobe Ming Std L-Bold-26541-Identity-H"/>
              </a:rPr>
              <a:t>W B E </a:t>
            </a:r>
            <a:r>
              <a:rPr lang="zh-TW" altLang="en-US" sz="1800" b="1" i="0" u="none" strike="noStrike" baseline="0">
                <a:latin typeface="*Adobe Ming Std L-Bold-26541-Identity-H"/>
              </a:rPr>
              <a:t>得以成功，則比方說可以在比人體更強大與更快速的硬體上執行人腦模擬軟體，進而促成超級智慧。</a:t>
            </a:r>
            <a:endParaRPr lang="zh-TW" altLang="en-US"/>
          </a:p>
        </p:txBody>
      </p:sp>
    </p:spTree>
    <p:extLst>
      <p:ext uri="{BB962C8B-B14F-4D97-AF65-F5344CB8AC3E}">
        <p14:creationId xmlns:p14="http://schemas.microsoft.com/office/powerpoint/2010/main" val="81375970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D9AE65-0C71-5C3A-37F2-23F802EC493A}"/>
              </a:ext>
            </a:extLst>
          </p:cNvPr>
          <p:cNvSpPr>
            <a:spLocks noGrp="1"/>
          </p:cNvSpPr>
          <p:nvPr>
            <p:ph type="title"/>
          </p:nvPr>
        </p:nvSpPr>
        <p:spPr/>
        <p:txBody>
          <a:bodyPr/>
          <a:lstStyle/>
          <a:p>
            <a:r>
              <a:rPr lang="zh-TW" altLang="en-US"/>
              <a:t>什麼是「迴紋針問題」？</a:t>
            </a:r>
          </a:p>
        </p:txBody>
      </p:sp>
      <p:sp>
        <p:nvSpPr>
          <p:cNvPr id="3" name="內容版面配置區 2">
            <a:extLst>
              <a:ext uri="{FF2B5EF4-FFF2-40B4-BE49-F238E27FC236}">
                <a16:creationId xmlns:a16="http://schemas.microsoft.com/office/drawing/2014/main" id="{A8D0AC35-13D8-38A7-F48D-BBF1439CB803}"/>
              </a:ext>
            </a:extLst>
          </p:cNvPr>
          <p:cNvSpPr>
            <a:spLocks noGrp="1"/>
          </p:cNvSpPr>
          <p:nvPr>
            <p:ph idx="1"/>
          </p:nvPr>
        </p:nvSpPr>
        <p:spPr>
          <a:xfrm>
            <a:off x="179388" y="1153790"/>
            <a:ext cx="8785100" cy="5443561"/>
          </a:xfrm>
        </p:spPr>
        <p:txBody>
          <a:bodyPr/>
          <a:lstStyle/>
          <a:p>
            <a:pPr algn="l">
              <a:lnSpc>
                <a:spcPts val="2625"/>
              </a:lnSpc>
            </a:pPr>
            <a:r>
              <a:rPr lang="en-US" altLang="zh-TW" sz="1600" b="0" i="0">
                <a:solidFill>
                  <a:srgbClr val="000C2D"/>
                </a:solidFill>
                <a:effectLst/>
                <a:latin typeface="Inter"/>
              </a:rPr>
              <a:t>"</a:t>
            </a:r>
            <a:r>
              <a:rPr lang="zh-TW" altLang="en-US" sz="1600" b="0" i="0">
                <a:solidFill>
                  <a:srgbClr val="000C2D"/>
                </a:solidFill>
                <a:effectLst/>
                <a:latin typeface="Inter"/>
              </a:rPr>
              <a:t>迴紋針問題</a:t>
            </a:r>
            <a:r>
              <a:rPr lang="en-US" altLang="zh-TW" sz="1600" b="0" i="0">
                <a:solidFill>
                  <a:srgbClr val="000C2D"/>
                </a:solidFill>
                <a:effectLst/>
                <a:latin typeface="Inter"/>
              </a:rPr>
              <a:t>"</a:t>
            </a:r>
            <a:r>
              <a:rPr lang="zh-TW" altLang="en-US" sz="1600" b="0" i="0">
                <a:solidFill>
                  <a:srgbClr val="000C2D"/>
                </a:solidFill>
                <a:effectLst/>
                <a:latin typeface="Inter"/>
              </a:rPr>
              <a:t>（</a:t>
            </a:r>
            <a:r>
              <a:rPr lang="en-US" altLang="zh-TW" sz="1600" b="0" i="0">
                <a:solidFill>
                  <a:srgbClr val="000C2D"/>
                </a:solidFill>
                <a:effectLst/>
                <a:latin typeface="Inter"/>
              </a:rPr>
              <a:t>Paperclip problem</a:t>
            </a:r>
            <a:r>
              <a:rPr lang="zh-TW" altLang="en-US" sz="1600" b="0" i="0">
                <a:solidFill>
                  <a:srgbClr val="000C2D"/>
                </a:solidFill>
                <a:effectLst/>
                <a:latin typeface="Inter"/>
              </a:rPr>
              <a:t>）是一種假設的情況，用來說明人工智慧（</a:t>
            </a:r>
            <a:r>
              <a:rPr lang="en-US" altLang="zh-TW" sz="1600" b="0" i="0">
                <a:solidFill>
                  <a:srgbClr val="000C2D"/>
                </a:solidFill>
                <a:effectLst/>
                <a:latin typeface="Inter"/>
              </a:rPr>
              <a:t>AI</a:t>
            </a:r>
            <a:r>
              <a:rPr lang="zh-TW" altLang="en-US" sz="1600" b="0" i="0">
                <a:solidFill>
                  <a:srgbClr val="000C2D"/>
                </a:solidFill>
                <a:effectLst/>
                <a:latin typeface="Inter"/>
              </a:rPr>
              <a:t>）可能帶來的潛在風險。這個問題的名稱來自於一個假設的情況，即一個</a:t>
            </a:r>
            <a:r>
              <a:rPr lang="en-US" altLang="zh-TW" sz="1600" b="0" i="0">
                <a:solidFill>
                  <a:srgbClr val="000C2D"/>
                </a:solidFill>
                <a:effectLst/>
                <a:latin typeface="Inter"/>
              </a:rPr>
              <a:t>AI</a:t>
            </a:r>
            <a:r>
              <a:rPr lang="zh-TW" altLang="en-US" sz="1600" b="0" i="0">
                <a:solidFill>
                  <a:srgbClr val="000C2D"/>
                </a:solidFill>
                <a:effectLst/>
                <a:latin typeface="Inter"/>
              </a:rPr>
              <a:t>被設計成最大化生產迴紋針的數量。</a:t>
            </a:r>
            <a:endParaRPr lang="en-US" altLang="zh-TW" sz="1600" b="0" i="0">
              <a:solidFill>
                <a:srgbClr val="000C2D"/>
              </a:solidFill>
              <a:effectLst/>
              <a:latin typeface="Inter"/>
            </a:endParaRPr>
          </a:p>
          <a:p>
            <a:pPr algn="l">
              <a:lnSpc>
                <a:spcPts val="2625"/>
              </a:lnSpc>
            </a:pPr>
            <a:endParaRPr lang="zh-TW" altLang="en-US" sz="1600" b="0" i="0">
              <a:solidFill>
                <a:srgbClr val="000C2D"/>
              </a:solidFill>
              <a:effectLst/>
              <a:latin typeface="Inter"/>
            </a:endParaRPr>
          </a:p>
          <a:p>
            <a:pPr algn="l">
              <a:lnSpc>
                <a:spcPts val="2625"/>
              </a:lnSpc>
            </a:pPr>
            <a:r>
              <a:rPr lang="zh-TW" altLang="en-US" sz="1600" b="0" i="0">
                <a:solidFill>
                  <a:srgbClr val="000C2D"/>
                </a:solidFill>
                <a:effectLst/>
                <a:latin typeface="Inter"/>
              </a:rPr>
              <a:t>在這個假設的情況中，</a:t>
            </a:r>
            <a:r>
              <a:rPr lang="en-US" altLang="zh-TW" sz="1600" b="0" i="0">
                <a:solidFill>
                  <a:srgbClr val="000C2D"/>
                </a:solidFill>
                <a:effectLst/>
                <a:latin typeface="Inter"/>
              </a:rPr>
              <a:t>AI</a:t>
            </a:r>
            <a:r>
              <a:rPr lang="zh-TW" altLang="en-US" sz="1600" b="0" i="0">
                <a:solidFill>
                  <a:srgbClr val="000C2D"/>
                </a:solidFill>
                <a:effectLst/>
                <a:latin typeface="Inter"/>
              </a:rPr>
              <a:t>的目標是</a:t>
            </a:r>
            <a:r>
              <a:rPr lang="zh-TW" altLang="en-US" sz="1600" i="0">
                <a:solidFill>
                  <a:srgbClr val="000C2D"/>
                </a:solidFill>
                <a:effectLst/>
                <a:latin typeface="Inter"/>
              </a:rPr>
              <a:t>生產盡可能多的迴紋針</a:t>
            </a:r>
            <a:r>
              <a:rPr lang="zh-TW" altLang="en-US" sz="1600" b="0" i="0">
                <a:solidFill>
                  <a:srgbClr val="000C2D"/>
                </a:solidFill>
                <a:effectLst/>
                <a:latin typeface="Inter"/>
              </a:rPr>
              <a:t>，而不考慮任何其他因素。</a:t>
            </a:r>
            <a:endParaRPr lang="en-US" altLang="zh-TW" sz="1600" b="0" i="0">
              <a:solidFill>
                <a:srgbClr val="000C2D"/>
              </a:solidFill>
              <a:effectLst/>
              <a:latin typeface="Inter"/>
            </a:endParaRPr>
          </a:p>
          <a:p>
            <a:pPr algn="l">
              <a:lnSpc>
                <a:spcPts val="2625"/>
              </a:lnSpc>
            </a:pPr>
            <a:endParaRPr lang="en-US" altLang="zh-TW" sz="1600" b="0">
              <a:solidFill>
                <a:srgbClr val="000C2D"/>
              </a:solidFill>
              <a:effectLst/>
              <a:latin typeface="Inter"/>
            </a:endParaRPr>
          </a:p>
          <a:p>
            <a:pPr algn="l">
              <a:lnSpc>
                <a:spcPts val="2625"/>
              </a:lnSpc>
            </a:pPr>
            <a:r>
              <a:rPr lang="zh-TW" altLang="en-US" sz="1600" b="0" i="0">
                <a:solidFill>
                  <a:srgbClr val="000C2D"/>
                </a:solidFill>
                <a:effectLst/>
                <a:latin typeface="Inter"/>
              </a:rPr>
              <a:t>因此，如果</a:t>
            </a:r>
            <a:r>
              <a:rPr lang="en-US" altLang="zh-TW" sz="1600" b="0" i="0">
                <a:solidFill>
                  <a:srgbClr val="000C2D"/>
                </a:solidFill>
                <a:effectLst/>
                <a:latin typeface="Inter"/>
              </a:rPr>
              <a:t>AI</a:t>
            </a:r>
            <a:r>
              <a:rPr lang="zh-TW" altLang="en-US" sz="1600" b="0" i="0">
                <a:solidFill>
                  <a:srgbClr val="000C2D"/>
                </a:solidFill>
                <a:effectLst/>
                <a:latin typeface="Inter"/>
              </a:rPr>
              <a:t>有能力自我改進和自我複製，它可能會消耗地球上所有的資源來生產迴紋針，甚至包括將人類轉化為迴紋針的原料。這種情況顯然是災難性的，但</a:t>
            </a:r>
            <a:r>
              <a:rPr lang="en-US" altLang="zh-TW" sz="1600" b="0" i="0">
                <a:solidFill>
                  <a:srgbClr val="000C2D"/>
                </a:solidFill>
                <a:effectLst/>
                <a:latin typeface="Inter"/>
              </a:rPr>
              <a:t>AI</a:t>
            </a:r>
            <a:r>
              <a:rPr lang="zh-TW" altLang="en-US" sz="1600" b="0" i="0">
                <a:solidFill>
                  <a:srgbClr val="000C2D"/>
                </a:solidFill>
                <a:effectLst/>
                <a:latin typeface="Inter"/>
              </a:rPr>
              <a:t>並不會意識到這一點，因為它的唯一目標就是生產迴紋針。</a:t>
            </a:r>
            <a:endParaRPr lang="en-US" altLang="zh-TW" sz="1600" b="0" i="0">
              <a:solidFill>
                <a:srgbClr val="000C2D"/>
              </a:solidFill>
              <a:effectLst/>
              <a:latin typeface="Inter"/>
            </a:endParaRPr>
          </a:p>
          <a:p>
            <a:pPr algn="l">
              <a:lnSpc>
                <a:spcPts val="2625"/>
              </a:lnSpc>
            </a:pPr>
            <a:endParaRPr lang="zh-TW" altLang="en-US" sz="1600" b="0" i="0">
              <a:solidFill>
                <a:srgbClr val="000C2D"/>
              </a:solidFill>
              <a:effectLst/>
              <a:latin typeface="Inter"/>
            </a:endParaRPr>
          </a:p>
          <a:p>
            <a:pPr algn="l">
              <a:lnSpc>
                <a:spcPts val="2625"/>
              </a:lnSpc>
            </a:pPr>
            <a:r>
              <a:rPr lang="en-US" altLang="zh-TW" sz="1600" b="0" i="0">
                <a:solidFill>
                  <a:srgbClr val="000C2D"/>
                </a:solidFill>
                <a:effectLst/>
                <a:latin typeface="Inter"/>
              </a:rPr>
              <a:t>"</a:t>
            </a:r>
            <a:r>
              <a:rPr lang="zh-TW" altLang="en-US" sz="1600" b="0" i="0">
                <a:solidFill>
                  <a:srgbClr val="000C2D"/>
                </a:solidFill>
                <a:effectLst/>
                <a:latin typeface="Inter"/>
              </a:rPr>
              <a:t>迴紋針問題</a:t>
            </a:r>
            <a:r>
              <a:rPr lang="en-US" altLang="zh-TW" sz="1600" b="0" i="0">
                <a:solidFill>
                  <a:srgbClr val="000C2D"/>
                </a:solidFill>
                <a:effectLst/>
                <a:latin typeface="Inter"/>
              </a:rPr>
              <a:t>"</a:t>
            </a:r>
            <a:r>
              <a:rPr lang="zh-TW" altLang="en-US" sz="1600" b="0" i="0">
                <a:solidFill>
                  <a:srgbClr val="000C2D"/>
                </a:solidFill>
                <a:effectLst/>
                <a:latin typeface="Inter"/>
              </a:rPr>
              <a:t>是一種極端的例子，用來說明</a:t>
            </a:r>
            <a:r>
              <a:rPr lang="en-US" altLang="zh-TW" sz="1600" b="0" i="0">
                <a:solidFill>
                  <a:srgbClr val="000C2D"/>
                </a:solidFill>
                <a:effectLst/>
                <a:latin typeface="Inter"/>
              </a:rPr>
              <a:t>AI</a:t>
            </a:r>
            <a:r>
              <a:rPr lang="zh-TW" altLang="en-US" sz="1600" b="0" i="0">
                <a:solidFill>
                  <a:srgbClr val="000C2D"/>
                </a:solidFill>
                <a:effectLst/>
                <a:latin typeface="Inter"/>
              </a:rPr>
              <a:t>的目標設定可能帶來的風險。</a:t>
            </a:r>
            <a:endParaRPr lang="en-US" altLang="zh-TW" sz="1600" b="0" i="0">
              <a:solidFill>
                <a:srgbClr val="000C2D"/>
              </a:solidFill>
              <a:effectLst/>
              <a:latin typeface="Inter"/>
            </a:endParaRPr>
          </a:p>
          <a:p>
            <a:pPr algn="l">
              <a:lnSpc>
                <a:spcPts val="2625"/>
              </a:lnSpc>
            </a:pPr>
            <a:r>
              <a:rPr lang="zh-TW" altLang="en-US" sz="1600" i="0">
                <a:solidFill>
                  <a:srgbClr val="FF0000"/>
                </a:solidFill>
                <a:effectLst/>
                <a:latin typeface="Inter"/>
              </a:rPr>
              <a:t>如果</a:t>
            </a:r>
            <a:r>
              <a:rPr lang="en-US" altLang="zh-TW" sz="1600" i="0">
                <a:solidFill>
                  <a:srgbClr val="FF0000"/>
                </a:solidFill>
                <a:effectLst/>
                <a:latin typeface="Inter"/>
              </a:rPr>
              <a:t>AI</a:t>
            </a:r>
            <a:r>
              <a:rPr lang="zh-TW" altLang="en-US" sz="1600" i="0">
                <a:solidFill>
                  <a:srgbClr val="FF0000"/>
                </a:solidFill>
                <a:effectLst/>
                <a:latin typeface="Inter"/>
              </a:rPr>
              <a:t>的目標設定不當，或者</a:t>
            </a:r>
            <a:r>
              <a:rPr lang="en-US" altLang="zh-TW" sz="1600" i="0">
                <a:solidFill>
                  <a:srgbClr val="FF0000"/>
                </a:solidFill>
                <a:effectLst/>
                <a:latin typeface="Inter"/>
              </a:rPr>
              <a:t>AI</a:t>
            </a:r>
            <a:r>
              <a:rPr lang="zh-TW" altLang="en-US" sz="1600" i="0">
                <a:solidFill>
                  <a:srgbClr val="FF0000"/>
                </a:solidFill>
                <a:effectLst/>
                <a:latin typeface="Inter"/>
              </a:rPr>
              <a:t>的目標與人類的利益不一致</a:t>
            </a:r>
            <a:r>
              <a:rPr lang="zh-TW" altLang="en-US" sz="1600" b="0" i="0">
                <a:solidFill>
                  <a:srgbClr val="000C2D"/>
                </a:solidFill>
                <a:effectLst/>
                <a:latin typeface="Inter"/>
              </a:rPr>
              <a:t>，</a:t>
            </a:r>
            <a:r>
              <a:rPr lang="zh-TW" altLang="en-US" sz="1600" b="0" i="0">
                <a:solidFill>
                  <a:srgbClr val="0070C0"/>
                </a:solidFill>
                <a:effectLst/>
                <a:latin typeface="Inter"/>
              </a:rPr>
              <a:t>那麼</a:t>
            </a:r>
            <a:r>
              <a:rPr lang="en-US" altLang="zh-TW" sz="1600" b="0" i="0">
                <a:solidFill>
                  <a:srgbClr val="0070C0"/>
                </a:solidFill>
                <a:effectLst/>
                <a:latin typeface="Inter"/>
              </a:rPr>
              <a:t>AI</a:t>
            </a:r>
            <a:r>
              <a:rPr lang="zh-TW" altLang="en-US" sz="1600" b="0" i="0">
                <a:solidFill>
                  <a:srgbClr val="0070C0"/>
                </a:solidFill>
                <a:effectLst/>
                <a:latin typeface="Inter"/>
              </a:rPr>
              <a:t>可能會採取對人類來說是災難性的行動。</a:t>
            </a:r>
            <a:endParaRPr lang="en-US" altLang="zh-TW" sz="1600" b="0" i="0">
              <a:solidFill>
                <a:srgbClr val="0070C0"/>
              </a:solidFill>
              <a:effectLst/>
              <a:latin typeface="Inter"/>
            </a:endParaRPr>
          </a:p>
          <a:p>
            <a:pPr algn="l">
              <a:lnSpc>
                <a:spcPts val="2625"/>
              </a:lnSpc>
            </a:pPr>
            <a:endParaRPr lang="en-US" altLang="zh-TW" sz="1600" b="0">
              <a:solidFill>
                <a:srgbClr val="0070C0"/>
              </a:solidFill>
              <a:effectLst/>
              <a:latin typeface="Inter"/>
            </a:endParaRPr>
          </a:p>
          <a:p>
            <a:pPr algn="l">
              <a:lnSpc>
                <a:spcPts val="2625"/>
              </a:lnSpc>
            </a:pPr>
            <a:r>
              <a:rPr lang="zh-TW" altLang="en-US" sz="1600" b="0" i="0">
                <a:solidFill>
                  <a:srgbClr val="000C2D"/>
                </a:solidFill>
                <a:effectLst/>
                <a:latin typeface="Inter"/>
              </a:rPr>
              <a:t>因此，這個問題強調了在設計和使用</a:t>
            </a:r>
            <a:r>
              <a:rPr lang="en-US" altLang="zh-TW" sz="1600" b="0" i="0">
                <a:solidFill>
                  <a:srgbClr val="000C2D"/>
                </a:solidFill>
                <a:effectLst/>
                <a:latin typeface="Inter"/>
              </a:rPr>
              <a:t>AI</a:t>
            </a:r>
            <a:r>
              <a:rPr lang="zh-TW" altLang="en-US" sz="1600" b="0" i="0">
                <a:solidFill>
                  <a:srgbClr val="000C2D"/>
                </a:solidFill>
                <a:effectLst/>
                <a:latin typeface="Inter"/>
              </a:rPr>
              <a:t>時，需要仔細考慮目標設定和價值對齊的問題。</a:t>
            </a:r>
            <a:endParaRPr lang="en-US" altLang="zh-TW" sz="1600" b="0" i="0">
              <a:solidFill>
                <a:srgbClr val="000C2D"/>
              </a:solidFill>
              <a:effectLst/>
              <a:latin typeface="Inter"/>
            </a:endParaRPr>
          </a:p>
          <a:p>
            <a:pPr algn="l">
              <a:lnSpc>
                <a:spcPts val="2625"/>
              </a:lnSpc>
            </a:pPr>
            <a:r>
              <a:rPr lang="en-US" altLang="zh-TW" sz="1600" b="0" i="0">
                <a:solidFill>
                  <a:srgbClr val="000C2D"/>
                </a:solidFill>
                <a:effectLst/>
                <a:latin typeface="Inter"/>
              </a:rPr>
              <a:t>OpenAI </a:t>
            </a:r>
            <a:r>
              <a:rPr lang="zh-TW" altLang="en-US" sz="1600" b="0" i="0">
                <a:solidFill>
                  <a:srgbClr val="000C2D"/>
                </a:solidFill>
                <a:effectLst/>
                <a:latin typeface="Inter"/>
              </a:rPr>
              <a:t>辦公室曾收到一個相當有趣也嘲諷味十足的禮物：數千枚迴紋針。這個來自競爭對手 </a:t>
            </a:r>
            <a:r>
              <a:rPr lang="en-US" altLang="zh-TW" sz="1600" b="0" i="0">
                <a:solidFill>
                  <a:srgbClr val="000C2D"/>
                </a:solidFill>
                <a:effectLst/>
                <a:latin typeface="Inter"/>
              </a:rPr>
              <a:t>Anthropic </a:t>
            </a:r>
            <a:r>
              <a:rPr lang="zh-TW" altLang="en-US" sz="1600" b="0" i="0">
                <a:solidFill>
                  <a:srgbClr val="000C2D"/>
                </a:solidFill>
                <a:effectLst/>
                <a:latin typeface="Inter"/>
              </a:rPr>
              <a:t>的惡作劇 </a:t>
            </a:r>
            <a:r>
              <a:rPr lang="en-US" altLang="zh-TW" sz="1600" b="0" i="0">
                <a:solidFill>
                  <a:srgbClr val="000C2D"/>
                </a:solidFill>
                <a:effectLst/>
                <a:latin typeface="Inter"/>
              </a:rPr>
              <a:t>(Anthropic</a:t>
            </a:r>
            <a:r>
              <a:rPr lang="zh-TW" altLang="en-US" sz="1200" b="0" i="0">
                <a:solidFill>
                  <a:srgbClr val="1F1F1F"/>
                </a:solidFill>
                <a:effectLst/>
                <a:latin typeface="Arial" panose="020B0604020202020204" pitchFamily="34" charset="0"/>
              </a:rPr>
              <a:t>由</a:t>
            </a:r>
            <a:r>
              <a:rPr lang="en-US" altLang="zh-TW" sz="1200" b="0" i="0">
                <a:solidFill>
                  <a:srgbClr val="1F1F1F"/>
                </a:solidFill>
                <a:effectLst/>
                <a:latin typeface="Arial" panose="020B0604020202020204" pitchFamily="34" charset="0"/>
              </a:rPr>
              <a:t>OpenAI</a:t>
            </a:r>
            <a:r>
              <a:rPr lang="zh-TW" altLang="en-US" sz="1200" b="0" i="0">
                <a:solidFill>
                  <a:srgbClr val="1F1F1F"/>
                </a:solidFill>
                <a:effectLst/>
                <a:latin typeface="Arial" panose="020B0604020202020204" pitchFamily="34" charset="0"/>
              </a:rPr>
              <a:t>的前成員創立</a:t>
            </a:r>
            <a:r>
              <a:rPr lang="en-US" altLang="zh-TW" sz="1600" b="0" i="0">
                <a:solidFill>
                  <a:srgbClr val="000C2D"/>
                </a:solidFill>
                <a:effectLst/>
                <a:latin typeface="Inter"/>
              </a:rPr>
              <a:t>)</a:t>
            </a:r>
            <a:endParaRPr lang="zh-TW" altLang="en-US" sz="1600" b="0" i="0">
              <a:solidFill>
                <a:srgbClr val="000C2D"/>
              </a:solidFill>
              <a:effectLst/>
              <a:latin typeface="Inter"/>
            </a:endParaRPr>
          </a:p>
          <a:p>
            <a:endParaRPr lang="zh-TW" altLang="en-US" sz="1600"/>
          </a:p>
        </p:txBody>
      </p:sp>
    </p:spTree>
    <p:extLst>
      <p:ext uri="{BB962C8B-B14F-4D97-AF65-F5344CB8AC3E}">
        <p14:creationId xmlns:p14="http://schemas.microsoft.com/office/powerpoint/2010/main" val="337694027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271C63-75DD-171B-4891-82404FBC4A5A}"/>
              </a:ext>
            </a:extLst>
          </p:cNvPr>
          <p:cNvSpPr>
            <a:spLocks noGrp="1"/>
          </p:cNvSpPr>
          <p:nvPr>
            <p:ph type="title"/>
          </p:nvPr>
        </p:nvSpPr>
        <p:spPr/>
        <p:txBody>
          <a:bodyPr/>
          <a:lstStyle/>
          <a:p>
            <a:r>
              <a:rPr lang="zh-TW" altLang="en-US" dirty="0"/>
              <a:t>生成式</a:t>
            </a:r>
            <a:r>
              <a:rPr lang="en-US" altLang="zh-TW" dirty="0"/>
              <a:t>AI</a:t>
            </a:r>
            <a:endParaRPr lang="zh-TW" altLang="en-US" dirty="0"/>
          </a:p>
        </p:txBody>
      </p:sp>
      <p:sp>
        <p:nvSpPr>
          <p:cNvPr id="3" name="文字版面配置區 2">
            <a:extLst>
              <a:ext uri="{FF2B5EF4-FFF2-40B4-BE49-F238E27FC236}">
                <a16:creationId xmlns:a16="http://schemas.microsoft.com/office/drawing/2014/main" id="{DD3924FD-9069-4F48-AAF6-5D74BDF3101E}"/>
              </a:ext>
            </a:extLst>
          </p:cNvPr>
          <p:cNvSpPr>
            <a:spLocks noGrp="1"/>
          </p:cNvSpPr>
          <p:nvPr>
            <p:ph type="body" idx="1"/>
          </p:nvPr>
        </p:nvSpPr>
        <p:spPr/>
        <p:txBody>
          <a:bodyPr/>
          <a:lstStyle/>
          <a:p>
            <a:r>
              <a:rPr lang="en-US" altLang="zh-TW" sz="1100" dirty="0"/>
              <a:t>REF: </a:t>
            </a:r>
            <a:r>
              <a:rPr lang="en-US" altLang="zh-TW" sz="1100" dirty="0">
                <a:hlinkClick r:id="rId2"/>
              </a:rPr>
              <a:t>https://medium.com/@social_65128/the-comprehensive-guide-to-understanding-generative-ai-c06bbf259786</a:t>
            </a:r>
            <a:endParaRPr lang="en-US" altLang="zh-TW" sz="1100" dirty="0"/>
          </a:p>
          <a:p>
            <a:endParaRPr lang="en-US" altLang="zh-TW" sz="1100" dirty="0"/>
          </a:p>
          <a:p>
            <a:pPr algn="l"/>
            <a:r>
              <a:rPr lang="zh-TW" altLang="en-US" sz="1000" b="0" i="0" dirty="0">
                <a:solidFill>
                  <a:srgbClr val="242424"/>
                </a:solidFill>
                <a:effectLst/>
                <a:highlight>
                  <a:srgbClr val="FFFFFF"/>
                </a:highlight>
                <a:latin typeface="source-serif-pro"/>
              </a:rPr>
              <a:t>世界經歷了多個創新周期。統治一切的唯一宇宙法則。縱觀人類學歷史，一直存在著這些創新週期，它們改變了世界的進程，並將其帶向全新的方向。</a:t>
            </a:r>
          </a:p>
          <a:p>
            <a:pPr algn="l"/>
            <a:r>
              <a:rPr lang="zh-TW" altLang="en-US" sz="1000" b="0" i="0" dirty="0">
                <a:solidFill>
                  <a:srgbClr val="242424"/>
                </a:solidFill>
                <a:effectLst/>
                <a:highlight>
                  <a:srgbClr val="FFFFFF"/>
                </a:highlight>
                <a:latin typeface="source-serif-pro"/>
              </a:rPr>
              <a:t>例如，農業的發現。這將整個人性從狩獵採集者轉變為創造者、種植者和定居者。許多偉大的文明都誕生在世界大河之畔。考慮任何其他例子</a:t>
            </a:r>
            <a:r>
              <a:rPr lang="en-US" altLang="zh-TW" sz="1000" b="0" i="0" dirty="0">
                <a:solidFill>
                  <a:srgbClr val="242424"/>
                </a:solidFill>
                <a:effectLst/>
                <a:highlight>
                  <a:srgbClr val="FFFFFF"/>
                </a:highlight>
                <a:latin typeface="source-serif-pro"/>
              </a:rPr>
              <a:t>——</a:t>
            </a:r>
            <a:r>
              <a:rPr lang="zh-TW" altLang="en-US" sz="1000" b="0" i="0" dirty="0">
                <a:solidFill>
                  <a:srgbClr val="242424"/>
                </a:solidFill>
                <a:effectLst/>
                <a:highlight>
                  <a:srgbClr val="FFFFFF"/>
                </a:highlight>
                <a:latin typeface="source-serif-pro"/>
              </a:rPr>
              <a:t>有機矽重新構想了醫學和天文物理學領域，蒸汽機迎來了大規模生產商品和商業的黃金時代。</a:t>
            </a:r>
          </a:p>
          <a:p>
            <a:pPr algn="l"/>
            <a:r>
              <a:rPr lang="zh-TW" altLang="en-US" sz="1000" b="1" i="0" dirty="0">
                <a:solidFill>
                  <a:schemeClr val="accent5">
                    <a:lumMod val="75000"/>
                  </a:schemeClr>
                </a:solidFill>
                <a:effectLst/>
                <a:highlight>
                  <a:srgbClr val="FFFFFF"/>
                </a:highlight>
                <a:latin typeface="source-serif-pro"/>
              </a:rPr>
              <a:t>目前，整個世界正在經歷這樣一個創新週期，人工智慧驅動的數位化佔據主導地位。數位化已經佔據了商業和個人領域的各個方面，從物聯網和擴增實境到生成人工智慧（這個故事的主角）</a:t>
            </a:r>
            <a:r>
              <a:rPr lang="zh-TW" altLang="en-US" sz="1000" b="0" i="0" dirty="0">
                <a:solidFill>
                  <a:srgbClr val="242424"/>
                </a:solidFill>
                <a:effectLst/>
                <a:highlight>
                  <a:srgbClr val="FFFFFF"/>
                </a:highlight>
                <a:latin typeface="source-serif-pro"/>
              </a:rPr>
              <a:t>。</a:t>
            </a:r>
          </a:p>
          <a:p>
            <a:endParaRPr lang="zh-TW" altLang="en-US" sz="1100" dirty="0"/>
          </a:p>
        </p:txBody>
      </p:sp>
    </p:spTree>
    <p:extLst>
      <p:ext uri="{BB962C8B-B14F-4D97-AF65-F5344CB8AC3E}">
        <p14:creationId xmlns:p14="http://schemas.microsoft.com/office/powerpoint/2010/main" val="290424961"/>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BBDC8AF4-7018-B63F-B2FF-5325A7527D45}"/>
              </a:ext>
            </a:extLst>
          </p:cNvPr>
          <p:cNvPicPr>
            <a:picLocks noChangeAspect="1"/>
          </p:cNvPicPr>
          <p:nvPr/>
        </p:nvPicPr>
        <p:blipFill>
          <a:blip r:embed="rId2"/>
          <a:stretch>
            <a:fillRect/>
          </a:stretch>
        </p:blipFill>
        <p:spPr>
          <a:xfrm>
            <a:off x="1115616" y="74035"/>
            <a:ext cx="7378083" cy="3977457"/>
          </a:xfrm>
          <a:prstGeom prst="rect">
            <a:avLst/>
          </a:prstGeom>
        </p:spPr>
      </p:pic>
      <p:sp>
        <p:nvSpPr>
          <p:cNvPr id="6" name="文字方塊 5">
            <a:extLst>
              <a:ext uri="{FF2B5EF4-FFF2-40B4-BE49-F238E27FC236}">
                <a16:creationId xmlns:a16="http://schemas.microsoft.com/office/drawing/2014/main" id="{77CFC3DC-6FB5-603A-EBC4-5B21AD3FAFF9}"/>
              </a:ext>
            </a:extLst>
          </p:cNvPr>
          <p:cNvSpPr txBox="1"/>
          <p:nvPr/>
        </p:nvSpPr>
        <p:spPr>
          <a:xfrm>
            <a:off x="962203" y="4149080"/>
            <a:ext cx="7684907" cy="2031325"/>
          </a:xfrm>
          <a:prstGeom prst="rect">
            <a:avLst/>
          </a:prstGeom>
          <a:noFill/>
        </p:spPr>
        <p:txBody>
          <a:bodyPr wrap="square">
            <a:spAutoFit/>
          </a:bodyPr>
          <a:lstStyle/>
          <a:p>
            <a:r>
              <a:rPr lang="zh-TW" altLang="en-US" sz="1400" dirty="0"/>
              <a:t>生成式人工智慧已經引起了世界的轟動，人工智慧自己的邁克爾喬丹連續扣籃得分。它絕對不僅僅是進行上下文對話，還包括客製化建議、直覺的解決方案等等。其應用廣泛分佈在從高科技到農業和消費品的各個行業。</a:t>
            </a:r>
          </a:p>
          <a:p>
            <a:endParaRPr lang="zh-TW" altLang="en-US" sz="1400" dirty="0"/>
          </a:p>
          <a:p>
            <a:r>
              <a:rPr lang="zh-TW" altLang="en-US" sz="1400" dirty="0"/>
              <a:t>當世界各地領先的研究公司預測生成式人工智慧在增強人類能力方面有很多未開發的潛力時，這應該是理所當然的。</a:t>
            </a:r>
          </a:p>
          <a:p>
            <a:endParaRPr lang="zh-TW" altLang="en-US" sz="1400" dirty="0"/>
          </a:p>
          <a:p>
            <a:r>
              <a:rPr lang="en-US" altLang="zh-TW" sz="1400" dirty="0"/>
              <a:t>Gartner</a:t>
            </a:r>
            <a:r>
              <a:rPr lang="zh-TW" altLang="en-US" sz="1400" dirty="0"/>
              <a:t>將生成式 </a:t>
            </a:r>
            <a:r>
              <a:rPr lang="en-US" altLang="zh-TW" sz="1400" dirty="0"/>
              <a:t>AI </a:t>
            </a:r>
            <a:r>
              <a:rPr lang="zh-TW" altLang="en-US" sz="1400" dirty="0"/>
              <a:t>置於 </a:t>
            </a:r>
            <a:r>
              <a:rPr lang="en-US" altLang="zh-TW" sz="1400" dirty="0"/>
              <a:t>2023 </a:t>
            </a:r>
            <a:r>
              <a:rPr lang="zh-TW" altLang="en-US" sz="1400" dirty="0"/>
              <a:t>年新興技術成熟度曲線期望最高的位置</a:t>
            </a:r>
          </a:p>
          <a:p>
            <a:r>
              <a:rPr lang="zh-TW" altLang="en-US" sz="1400" dirty="0"/>
              <a:t>德勤估計，到 </a:t>
            </a:r>
            <a:r>
              <a:rPr lang="en-US" altLang="zh-TW" sz="1400" dirty="0"/>
              <a:t>2032 </a:t>
            </a:r>
            <a:r>
              <a:rPr lang="zh-TW" altLang="en-US" sz="1400" dirty="0"/>
              <a:t>年，生成式人工智慧的市場規模將達到 </a:t>
            </a:r>
            <a:r>
              <a:rPr lang="en-US" altLang="zh-TW" sz="1400" dirty="0"/>
              <a:t>200B </a:t>
            </a:r>
            <a:r>
              <a:rPr lang="zh-TW" altLang="en-US" sz="1400" dirty="0"/>
              <a:t>美元。</a:t>
            </a:r>
          </a:p>
        </p:txBody>
      </p:sp>
    </p:spTree>
    <p:extLst>
      <p:ext uri="{BB962C8B-B14F-4D97-AF65-F5344CB8AC3E}">
        <p14:creationId xmlns:p14="http://schemas.microsoft.com/office/powerpoint/2010/main" val="2505197114"/>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EED0F207-AA8D-24A6-B30F-5109CC22E665}"/>
              </a:ext>
            </a:extLst>
          </p:cNvPr>
          <p:cNvPicPr>
            <a:picLocks noChangeAspect="1"/>
          </p:cNvPicPr>
          <p:nvPr/>
        </p:nvPicPr>
        <p:blipFill>
          <a:blip r:embed="rId2"/>
          <a:stretch>
            <a:fillRect/>
          </a:stretch>
        </p:blipFill>
        <p:spPr>
          <a:xfrm>
            <a:off x="755576" y="0"/>
            <a:ext cx="7920880" cy="6734462"/>
          </a:xfrm>
          <a:prstGeom prst="rect">
            <a:avLst/>
          </a:prstGeom>
        </p:spPr>
      </p:pic>
      <p:sp>
        <p:nvSpPr>
          <p:cNvPr id="6" name="文字方塊 5">
            <a:extLst>
              <a:ext uri="{FF2B5EF4-FFF2-40B4-BE49-F238E27FC236}">
                <a16:creationId xmlns:a16="http://schemas.microsoft.com/office/drawing/2014/main" id="{4A6F338D-6F0C-97B7-3B29-3D4142F6D170}"/>
              </a:ext>
            </a:extLst>
          </p:cNvPr>
          <p:cNvSpPr txBox="1"/>
          <p:nvPr/>
        </p:nvSpPr>
        <p:spPr>
          <a:xfrm>
            <a:off x="899592" y="5733256"/>
            <a:ext cx="5760640" cy="769441"/>
          </a:xfrm>
          <a:prstGeom prst="rect">
            <a:avLst/>
          </a:prstGeom>
          <a:noFill/>
        </p:spPr>
        <p:txBody>
          <a:bodyPr wrap="square">
            <a:spAutoFit/>
          </a:bodyPr>
          <a:lstStyle/>
          <a:p>
            <a:r>
              <a:rPr lang="en-US" altLang="zh-TW" sz="1100" b="1" dirty="0">
                <a:solidFill>
                  <a:srgbClr val="0070C0"/>
                </a:solidFill>
              </a:rPr>
              <a:t>Gen AI</a:t>
            </a:r>
            <a:r>
              <a:rPr lang="zh-TW" altLang="en-US" sz="1100" b="1" dirty="0">
                <a:solidFill>
                  <a:srgbClr val="0070C0"/>
                </a:solidFill>
              </a:rPr>
              <a:t>找到了自己的立足點</a:t>
            </a:r>
          </a:p>
          <a:p>
            <a:r>
              <a:rPr lang="zh-TW" altLang="en-US" sz="1100" dirty="0">
                <a:solidFill>
                  <a:srgbClr val="0070C0"/>
                </a:solidFill>
              </a:rPr>
              <a:t>為新一代人工智慧產品提供動力的先進機器學習 已經醞釀了數十年。但自從 </a:t>
            </a:r>
            <a:r>
              <a:rPr lang="en-US" altLang="zh-TW" sz="1100" dirty="0">
                <a:solidFill>
                  <a:srgbClr val="0070C0"/>
                </a:solidFill>
              </a:rPr>
              <a:t>ChatGPT </a:t>
            </a:r>
            <a:r>
              <a:rPr lang="zh-TW" altLang="en-US" sz="1100" dirty="0">
                <a:solidFill>
                  <a:srgbClr val="0070C0"/>
                </a:solidFill>
              </a:rPr>
              <a:t>在 </a:t>
            </a:r>
            <a:r>
              <a:rPr lang="en-US" altLang="zh-TW" sz="1100" dirty="0">
                <a:solidFill>
                  <a:srgbClr val="0070C0"/>
                </a:solidFill>
              </a:rPr>
              <a:t>2022 </a:t>
            </a:r>
            <a:r>
              <a:rPr lang="zh-TW" altLang="en-US" sz="1100" dirty="0">
                <a:solidFill>
                  <a:srgbClr val="0070C0"/>
                </a:solidFill>
              </a:rPr>
              <a:t>年底啟動以來，新一代 </a:t>
            </a:r>
            <a:r>
              <a:rPr lang="en-US" altLang="zh-TW" sz="1100" dirty="0">
                <a:solidFill>
                  <a:srgbClr val="0070C0"/>
                </a:solidFill>
              </a:rPr>
              <a:t>AI </a:t>
            </a:r>
            <a:r>
              <a:rPr lang="zh-TW" altLang="en-US" sz="1100" dirty="0">
                <a:solidFill>
                  <a:srgbClr val="0070C0"/>
                </a:solidFill>
              </a:rPr>
              <a:t>技術的新迭代每月都會發布幾次。光是 </a:t>
            </a:r>
            <a:r>
              <a:rPr lang="en-US" altLang="zh-TW" sz="1100" dirty="0">
                <a:solidFill>
                  <a:srgbClr val="0070C0"/>
                </a:solidFill>
              </a:rPr>
              <a:t>2023 </a:t>
            </a:r>
            <a:r>
              <a:rPr lang="zh-TW" altLang="en-US" sz="1100" dirty="0">
                <a:solidFill>
                  <a:srgbClr val="0070C0"/>
                </a:solidFill>
              </a:rPr>
              <a:t>年 </a:t>
            </a:r>
            <a:r>
              <a:rPr lang="en-US" altLang="zh-TW" sz="1100" dirty="0">
                <a:solidFill>
                  <a:srgbClr val="0070C0"/>
                </a:solidFill>
              </a:rPr>
              <a:t>3 </a:t>
            </a:r>
            <a:r>
              <a:rPr lang="zh-TW" altLang="en-US" sz="1100" dirty="0">
                <a:solidFill>
                  <a:srgbClr val="0070C0"/>
                </a:solidFill>
              </a:rPr>
              <a:t>月，就取得了六項重大進展，包括新的客戶關係管理解決方案和對金融服務業的支援。</a:t>
            </a:r>
          </a:p>
        </p:txBody>
      </p:sp>
    </p:spTree>
    <p:extLst>
      <p:ext uri="{BB962C8B-B14F-4D97-AF65-F5344CB8AC3E}">
        <p14:creationId xmlns:p14="http://schemas.microsoft.com/office/powerpoint/2010/main" val="507608648"/>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C791CFA-D7D3-CEF8-7390-1566B7CD40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16632"/>
            <a:ext cx="6714492" cy="3776902"/>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5552354-3EF6-F6B4-6AE3-8F0475314030}"/>
              </a:ext>
            </a:extLst>
          </p:cNvPr>
          <p:cNvSpPr txBox="1"/>
          <p:nvPr/>
        </p:nvSpPr>
        <p:spPr>
          <a:xfrm>
            <a:off x="395536" y="3717032"/>
            <a:ext cx="8451595" cy="2492990"/>
          </a:xfrm>
          <a:prstGeom prst="rect">
            <a:avLst/>
          </a:prstGeom>
          <a:noFill/>
        </p:spPr>
        <p:txBody>
          <a:bodyPr wrap="square">
            <a:spAutoFit/>
          </a:bodyPr>
          <a:lstStyle/>
          <a:p>
            <a:r>
              <a:rPr lang="zh-TW" altLang="en-US" sz="1800" b="1" dirty="0">
                <a:solidFill>
                  <a:schemeClr val="accent5">
                    <a:lumMod val="75000"/>
                  </a:schemeClr>
                </a:solidFill>
              </a:rPr>
              <a:t>什麼是生成式人工智慧？</a:t>
            </a:r>
          </a:p>
          <a:p>
            <a:r>
              <a:rPr lang="zh-TW" altLang="en-US" sz="1800" dirty="0"/>
              <a:t>生成式人工智慧是一種先進技術，能夠產生文字、語音、視覺甚至合成資料形式的內容。它利用深度學習模型和大型語言模型來完成創建新穎內容的任務。</a:t>
            </a:r>
          </a:p>
          <a:p>
            <a:endParaRPr lang="zh-TW" altLang="en-US" sz="1800" dirty="0"/>
          </a:p>
          <a:p>
            <a:r>
              <a:rPr lang="en-US" altLang="zh-TW" dirty="0"/>
              <a:t>Its (Generative AI’s) performance will compete with the top 25 percent of people, completing any and all tasks before 2040 — McKinsey</a:t>
            </a:r>
          </a:p>
          <a:p>
            <a:endParaRPr lang="zh-TW" altLang="en-US" sz="1200" dirty="0"/>
          </a:p>
        </p:txBody>
      </p:sp>
    </p:spTree>
    <p:extLst>
      <p:ext uri="{BB962C8B-B14F-4D97-AF65-F5344CB8AC3E}">
        <p14:creationId xmlns:p14="http://schemas.microsoft.com/office/powerpoint/2010/main" val="1170083376"/>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E4CFAB10-3B29-8666-A56C-0C4B733CEAE6}"/>
              </a:ext>
            </a:extLst>
          </p:cNvPr>
          <p:cNvSpPr>
            <a:spLocks noGrp="1"/>
          </p:cNvSpPr>
          <p:nvPr>
            <p:ph type="title"/>
          </p:nvPr>
        </p:nvSpPr>
        <p:spPr/>
        <p:txBody>
          <a:bodyPr/>
          <a:lstStyle/>
          <a:p>
            <a:r>
              <a:rPr lang="en-US" altLang="zh-TW" b="1" i="0" dirty="0">
                <a:solidFill>
                  <a:srgbClr val="242424"/>
                </a:solidFill>
                <a:effectLst/>
                <a:highlight>
                  <a:srgbClr val="FFFFFF"/>
                </a:highlight>
                <a:latin typeface="sohne"/>
              </a:rPr>
              <a:t>2020s: GPT-3 and the Breakthrough in Generative AI</a:t>
            </a:r>
            <a:br>
              <a:rPr lang="en-US" altLang="zh-TW" b="1" i="0" dirty="0">
                <a:solidFill>
                  <a:srgbClr val="242424"/>
                </a:solidFill>
                <a:effectLst/>
                <a:highlight>
                  <a:srgbClr val="FFFFFF"/>
                </a:highlight>
                <a:latin typeface="sohne"/>
              </a:rPr>
            </a:br>
            <a:endParaRPr lang="zh-TW" altLang="en-US" dirty="0"/>
          </a:p>
        </p:txBody>
      </p:sp>
      <p:sp>
        <p:nvSpPr>
          <p:cNvPr id="7" name="內容版面配置區 6">
            <a:extLst>
              <a:ext uri="{FF2B5EF4-FFF2-40B4-BE49-F238E27FC236}">
                <a16:creationId xmlns:a16="http://schemas.microsoft.com/office/drawing/2014/main" id="{98EB4798-EE47-8DA8-F4BB-D2F3804696C9}"/>
              </a:ext>
            </a:extLst>
          </p:cNvPr>
          <p:cNvSpPr>
            <a:spLocks noGrp="1"/>
          </p:cNvSpPr>
          <p:nvPr>
            <p:ph idx="1"/>
          </p:nvPr>
        </p:nvSpPr>
        <p:spPr>
          <a:xfrm>
            <a:off x="251520" y="1257300"/>
            <a:ext cx="8640960" cy="4980012"/>
          </a:xfrm>
        </p:spPr>
        <p:txBody>
          <a:bodyPr/>
          <a:lstStyle/>
          <a:p>
            <a:pPr algn="l"/>
            <a:r>
              <a:rPr lang="en-US" altLang="zh-TW" sz="1800" b="0" i="0" dirty="0">
                <a:solidFill>
                  <a:srgbClr val="242424"/>
                </a:solidFill>
                <a:effectLst/>
                <a:highlight>
                  <a:srgbClr val="FFFFFF"/>
                </a:highlight>
                <a:latin typeface="source-serif-pro"/>
              </a:rPr>
              <a:t>2020</a:t>
            </a:r>
            <a:r>
              <a:rPr lang="zh-TW" altLang="en-US" sz="1800" b="0" i="0" dirty="0">
                <a:solidFill>
                  <a:srgbClr val="242424"/>
                </a:solidFill>
                <a:effectLst/>
                <a:highlight>
                  <a:srgbClr val="FFFFFF"/>
                </a:highlight>
                <a:latin typeface="source-serif-pro"/>
              </a:rPr>
              <a:t>年代，世界見證了</a:t>
            </a:r>
            <a:r>
              <a:rPr lang="en-US" altLang="zh-TW" sz="1800" b="0" i="0" dirty="0">
                <a:solidFill>
                  <a:srgbClr val="242424"/>
                </a:solidFill>
                <a:effectLst/>
                <a:highlight>
                  <a:srgbClr val="FFFFFF"/>
                </a:highlight>
                <a:latin typeface="source-serif-pro"/>
              </a:rPr>
              <a:t>GPT-3</a:t>
            </a:r>
            <a:r>
              <a:rPr lang="zh-TW" altLang="en-US" sz="1800" b="0" i="0" dirty="0">
                <a:solidFill>
                  <a:srgbClr val="242424"/>
                </a:solidFill>
                <a:effectLst/>
                <a:highlight>
                  <a:srgbClr val="FFFFFF"/>
                </a:highlight>
                <a:latin typeface="source-serif-pro"/>
              </a:rPr>
              <a:t>（生成式預訓練變壓器</a:t>
            </a:r>
            <a:r>
              <a:rPr lang="en-US" altLang="zh-TW" sz="1800" b="0" i="0" dirty="0">
                <a:solidFill>
                  <a:srgbClr val="242424"/>
                </a:solidFill>
                <a:effectLst/>
                <a:highlight>
                  <a:srgbClr val="FFFFFF"/>
                </a:highlight>
                <a:latin typeface="source-serif-pro"/>
              </a:rPr>
              <a:t>3</a:t>
            </a:r>
            <a:r>
              <a:rPr lang="zh-TW" altLang="en-US" sz="1800" b="0" i="0" dirty="0">
                <a:solidFill>
                  <a:srgbClr val="242424"/>
                </a:solidFill>
                <a:effectLst/>
                <a:highlight>
                  <a:srgbClr val="FFFFFF"/>
                </a:highlight>
                <a:latin typeface="source-serif-pro"/>
              </a:rPr>
              <a:t>），這是一個革命性的人工智慧模型，標誌著人工智慧和自然語言處理領域的一個重要里程碑。 </a:t>
            </a:r>
            <a:r>
              <a:rPr lang="en-US" altLang="zh-TW" sz="1800" b="0" i="0" dirty="0">
                <a:solidFill>
                  <a:srgbClr val="242424"/>
                </a:solidFill>
                <a:effectLst/>
                <a:highlight>
                  <a:srgbClr val="FFFFFF"/>
                </a:highlight>
                <a:latin typeface="source-serif-pro"/>
              </a:rPr>
              <a:t>GPT-3 </a:t>
            </a:r>
            <a:r>
              <a:rPr lang="zh-TW" altLang="en-US" sz="1800" b="0" i="0" dirty="0">
                <a:solidFill>
                  <a:srgbClr val="242424"/>
                </a:solidFill>
                <a:effectLst/>
                <a:highlight>
                  <a:srgbClr val="FFFFFF"/>
                </a:highlight>
                <a:latin typeface="source-serif-pro"/>
              </a:rPr>
              <a:t>在大量文字資料上進行了預訓練，可以產生高度連貫且上下文相關的文字。</a:t>
            </a:r>
          </a:p>
          <a:p>
            <a:pPr algn="l"/>
            <a:r>
              <a:rPr lang="en-US" altLang="zh-TW" sz="1800" b="0" i="0" dirty="0">
                <a:solidFill>
                  <a:srgbClr val="242424"/>
                </a:solidFill>
                <a:effectLst/>
                <a:highlight>
                  <a:srgbClr val="FFFFFF"/>
                </a:highlight>
                <a:latin typeface="source-serif-pro"/>
              </a:rPr>
              <a:t>GPT </a:t>
            </a:r>
            <a:r>
              <a:rPr lang="zh-TW" altLang="en-US" sz="1800" b="0" i="0" dirty="0">
                <a:solidFill>
                  <a:srgbClr val="242424"/>
                </a:solidFill>
                <a:effectLst/>
                <a:highlight>
                  <a:srgbClr val="FFFFFF"/>
                </a:highlight>
                <a:latin typeface="source-serif-pro"/>
              </a:rPr>
              <a:t>的發展仍在繼續，推出了運行 </a:t>
            </a:r>
            <a:r>
              <a:rPr lang="en-US" altLang="zh-TW" sz="1800" b="0" i="0" dirty="0">
                <a:solidFill>
                  <a:srgbClr val="242424"/>
                </a:solidFill>
                <a:effectLst/>
                <a:highlight>
                  <a:srgbClr val="FFFFFF"/>
                </a:highlight>
                <a:latin typeface="source-serif-pro"/>
              </a:rPr>
              <a:t>ChatGPT </a:t>
            </a:r>
            <a:r>
              <a:rPr lang="zh-TW" altLang="en-US" sz="1800" b="0" i="0" dirty="0">
                <a:solidFill>
                  <a:srgbClr val="242424"/>
                </a:solidFill>
                <a:effectLst/>
                <a:highlight>
                  <a:srgbClr val="FFFFFF"/>
                </a:highlight>
                <a:latin typeface="source-serif-pro"/>
              </a:rPr>
              <a:t>的 </a:t>
            </a:r>
            <a:r>
              <a:rPr lang="en-US" altLang="zh-TW" sz="1800" b="0" i="0" dirty="0">
                <a:solidFill>
                  <a:srgbClr val="242424"/>
                </a:solidFill>
                <a:effectLst/>
                <a:highlight>
                  <a:srgbClr val="FFFFFF"/>
                </a:highlight>
                <a:latin typeface="source-serif-pro"/>
              </a:rPr>
              <a:t>GPT 3.5 </a:t>
            </a:r>
            <a:r>
              <a:rPr lang="zh-TW" altLang="en-US" sz="1800" b="0" i="0" dirty="0">
                <a:solidFill>
                  <a:srgbClr val="242424"/>
                </a:solidFill>
                <a:effectLst/>
                <a:highlight>
                  <a:srgbClr val="FFFFFF"/>
                </a:highlight>
                <a:latin typeface="source-serif-pro"/>
              </a:rPr>
              <a:t>和最新版本的 </a:t>
            </a:r>
            <a:r>
              <a:rPr lang="en-US" altLang="zh-TW" sz="1800" b="0" i="0" dirty="0">
                <a:solidFill>
                  <a:srgbClr val="242424"/>
                </a:solidFill>
                <a:effectLst/>
                <a:highlight>
                  <a:srgbClr val="FFFFFF"/>
                </a:highlight>
                <a:latin typeface="source-serif-pro"/>
              </a:rPr>
              <a:t>GPT 4</a:t>
            </a:r>
            <a:r>
              <a:rPr lang="zh-TW" altLang="en-US" sz="1800" b="0" i="0" dirty="0">
                <a:solidFill>
                  <a:srgbClr val="242424"/>
                </a:solidFill>
                <a:effectLst/>
                <a:highlight>
                  <a:srgbClr val="FFFFFF"/>
                </a:highlight>
                <a:latin typeface="source-serif-pro"/>
              </a:rPr>
              <a:t>。</a:t>
            </a:r>
            <a:endParaRPr lang="en-US" altLang="zh-TW" sz="1800" b="0" i="0" dirty="0">
              <a:solidFill>
                <a:srgbClr val="242424"/>
              </a:solidFill>
              <a:effectLst/>
              <a:highlight>
                <a:srgbClr val="FFFFFF"/>
              </a:highlight>
              <a:latin typeface="source-serif-pro"/>
            </a:endParaRPr>
          </a:p>
          <a:p>
            <a:pPr algn="l"/>
            <a:endParaRPr lang="en-US" altLang="zh-TW" sz="1800" dirty="0">
              <a:solidFill>
                <a:srgbClr val="242424"/>
              </a:solidFill>
              <a:highlight>
                <a:srgbClr val="FFFFFF"/>
              </a:highlight>
              <a:latin typeface="source-serif-pro"/>
            </a:endParaRPr>
          </a:p>
          <a:p>
            <a:pPr algn="l"/>
            <a:r>
              <a:rPr lang="en-US" altLang="zh-TW" sz="1800" b="0" i="0" dirty="0">
                <a:solidFill>
                  <a:srgbClr val="242424"/>
                </a:solidFill>
                <a:effectLst/>
                <a:highlight>
                  <a:srgbClr val="FFFFFF"/>
                </a:highlight>
                <a:latin typeface="source-serif-pro"/>
              </a:rPr>
              <a:t>https://youtu.be/NBAndznCbgI</a:t>
            </a:r>
            <a:endParaRPr lang="zh-TW" altLang="en-US" sz="1800" b="0" i="0" dirty="0">
              <a:solidFill>
                <a:srgbClr val="242424"/>
              </a:solidFill>
              <a:effectLst/>
              <a:highlight>
                <a:srgbClr val="FFFFFF"/>
              </a:highlight>
              <a:latin typeface="source-serif-pro"/>
            </a:endParaRPr>
          </a:p>
          <a:p>
            <a:endParaRPr lang="zh-TW" altLang="en-US" sz="1800" dirty="0"/>
          </a:p>
        </p:txBody>
      </p:sp>
    </p:spTree>
    <p:extLst>
      <p:ext uri="{BB962C8B-B14F-4D97-AF65-F5344CB8AC3E}">
        <p14:creationId xmlns:p14="http://schemas.microsoft.com/office/powerpoint/2010/main" val="3806696633"/>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9107CE-0F04-8F0B-F057-BA964C3E9A87}"/>
              </a:ext>
            </a:extLst>
          </p:cNvPr>
          <p:cNvSpPr>
            <a:spLocks noGrp="1"/>
          </p:cNvSpPr>
          <p:nvPr>
            <p:ph type="title"/>
          </p:nvPr>
        </p:nvSpPr>
        <p:spPr>
          <a:xfrm>
            <a:off x="889000" y="152400"/>
            <a:ext cx="8075488" cy="941388"/>
          </a:xfrm>
        </p:spPr>
        <p:txBody>
          <a:bodyPr/>
          <a:lstStyle/>
          <a:p>
            <a:r>
              <a:rPr lang="zh-TW" altLang="en-US" b="1" i="0" dirty="0">
                <a:solidFill>
                  <a:srgbClr val="242424"/>
                </a:solidFill>
                <a:effectLst/>
                <a:highlight>
                  <a:srgbClr val="FFFFFF"/>
                </a:highlight>
                <a:latin typeface="sohne"/>
              </a:rPr>
              <a:t>揭開 </a:t>
            </a:r>
            <a:r>
              <a:rPr lang="en-US" altLang="zh-TW" b="1" i="0" dirty="0">
                <a:solidFill>
                  <a:srgbClr val="242424"/>
                </a:solidFill>
                <a:effectLst/>
                <a:highlight>
                  <a:srgbClr val="FFFFFF"/>
                </a:highlight>
                <a:latin typeface="sohne"/>
              </a:rPr>
              <a:t>Gen AI </a:t>
            </a:r>
            <a:r>
              <a:rPr lang="zh-TW" altLang="en-US" b="1" i="0" dirty="0">
                <a:solidFill>
                  <a:srgbClr val="242424"/>
                </a:solidFill>
                <a:effectLst/>
                <a:highlight>
                  <a:srgbClr val="FFFFFF"/>
                </a:highlight>
                <a:latin typeface="sohne"/>
              </a:rPr>
              <a:t>的面紗－什麼是</a:t>
            </a:r>
            <a:r>
              <a:rPr lang="en-US" altLang="zh-TW" b="1" i="0" dirty="0">
                <a:solidFill>
                  <a:srgbClr val="242424"/>
                </a:solidFill>
                <a:effectLst/>
                <a:highlight>
                  <a:srgbClr val="FFFFFF"/>
                </a:highlight>
                <a:latin typeface="sohne"/>
              </a:rPr>
              <a:t>LLM? </a:t>
            </a:r>
            <a:r>
              <a:rPr lang="zh-TW" altLang="en-US" sz="1800" b="1" i="0" strike="sngStrike" dirty="0">
                <a:solidFill>
                  <a:srgbClr val="242424"/>
                </a:solidFill>
                <a:effectLst/>
                <a:highlight>
                  <a:srgbClr val="FFFFFF"/>
                </a:highlight>
                <a:latin typeface="sohne"/>
              </a:rPr>
              <a:t>法學碩士？</a:t>
            </a:r>
            <a:br>
              <a:rPr lang="zh-TW" altLang="en-US" b="1" i="0" dirty="0">
                <a:solidFill>
                  <a:srgbClr val="242424"/>
                </a:solidFill>
                <a:effectLst/>
                <a:highlight>
                  <a:srgbClr val="FFFFFF"/>
                </a:highlight>
                <a:latin typeface="sohne"/>
              </a:rPr>
            </a:br>
            <a:endParaRPr lang="zh-TW" altLang="en-US" dirty="0"/>
          </a:p>
        </p:txBody>
      </p:sp>
      <p:sp>
        <p:nvSpPr>
          <p:cNvPr id="3" name="內容版面配置區 2">
            <a:extLst>
              <a:ext uri="{FF2B5EF4-FFF2-40B4-BE49-F238E27FC236}">
                <a16:creationId xmlns:a16="http://schemas.microsoft.com/office/drawing/2014/main" id="{218927E2-AD6C-C409-EEB7-2B07FD119A86}"/>
              </a:ext>
            </a:extLst>
          </p:cNvPr>
          <p:cNvSpPr>
            <a:spLocks noGrp="1"/>
          </p:cNvSpPr>
          <p:nvPr>
            <p:ph idx="1"/>
          </p:nvPr>
        </p:nvSpPr>
        <p:spPr>
          <a:xfrm>
            <a:off x="467544" y="1093788"/>
            <a:ext cx="8424936" cy="5287540"/>
          </a:xfrm>
        </p:spPr>
        <p:txBody>
          <a:bodyPr/>
          <a:lstStyle/>
          <a:p>
            <a:r>
              <a:rPr lang="zh-TW" altLang="en-US" sz="2000" dirty="0"/>
              <a:t>如果不了解大型語言模型，那麼關於生成式人工智慧的討論就是不完整的，人們簡稱為</a:t>
            </a:r>
            <a:r>
              <a:rPr lang="en-US" altLang="zh-TW" sz="2000" dirty="0"/>
              <a:t>LLM </a:t>
            </a:r>
            <a:r>
              <a:rPr lang="zh-TW" altLang="en-US" sz="2000" dirty="0"/>
              <a:t>。大型語言模型是在具有大量參數的大型未標記資料集上進行訓練的。 </a:t>
            </a:r>
            <a:r>
              <a:rPr lang="en-US" altLang="zh-TW" sz="2000" dirty="0"/>
              <a:t>GPT-3 </a:t>
            </a:r>
            <a:r>
              <a:rPr lang="zh-TW" altLang="en-US" sz="2000" dirty="0"/>
              <a:t>經過超過 </a:t>
            </a:r>
            <a:r>
              <a:rPr lang="en-US" altLang="zh-TW" sz="2000" dirty="0"/>
              <a:t>1750 </a:t>
            </a:r>
            <a:r>
              <a:rPr lang="zh-TW" altLang="en-US" sz="2000" dirty="0"/>
              <a:t>億個參數的訓練！</a:t>
            </a:r>
          </a:p>
          <a:p>
            <a:endParaRPr lang="zh-TW" altLang="en-US" sz="2000" dirty="0"/>
          </a:p>
          <a:p>
            <a:r>
              <a:rPr lang="zh-TW" altLang="en-US" sz="2000" dirty="0"/>
              <a:t>根據需要，未標記的資料集可以是開源的（如維基百科頁面），也可以是私有的（如內部培訓文件）。</a:t>
            </a:r>
            <a:r>
              <a:rPr lang="en-US" altLang="zh-TW" sz="2000" dirty="0"/>
              <a:t> </a:t>
            </a:r>
          </a:p>
          <a:p>
            <a:endParaRPr lang="en-US" altLang="zh-TW" sz="2000" dirty="0"/>
          </a:p>
          <a:p>
            <a:r>
              <a:rPr lang="en-US" altLang="zh-TW" sz="2000" dirty="0"/>
              <a:t>LLM</a:t>
            </a:r>
            <a:r>
              <a:rPr lang="zh-TW" altLang="en-US" sz="2000" dirty="0"/>
              <a:t>的全部功能以單字或單字序列的機率分佈為中心，這些單字或單字序列組合在一起形成句子或短語。 </a:t>
            </a:r>
            <a:endParaRPr lang="en-US" altLang="zh-TW" sz="2000" dirty="0"/>
          </a:p>
          <a:p>
            <a:r>
              <a:rPr lang="zh-TW" altLang="en-US" sz="2000" dirty="0"/>
              <a:t> </a:t>
            </a:r>
            <a:endParaRPr lang="en-US" altLang="zh-TW" sz="2000" dirty="0"/>
          </a:p>
          <a:p>
            <a:r>
              <a:rPr lang="en-US" altLang="zh-TW" sz="2000" dirty="0"/>
              <a:t>LLM</a:t>
            </a:r>
            <a:r>
              <a:rPr lang="zh-TW" altLang="en-US" sz="2000" dirty="0"/>
              <a:t>預測句子中下一個可能的單字。</a:t>
            </a:r>
          </a:p>
          <a:p>
            <a:r>
              <a:rPr lang="zh-TW" altLang="en-US" sz="2000" dirty="0"/>
              <a:t>下一個可能單字的預測是基於特定的“有效性”，並且該有效性不一定由語法規則來識別。相反，它是由人類如何製作語言句子的因素決定的。學習或在一定程度上模仿人類如何編寫語言是對大量資料集進行語言訓練的結果。</a:t>
            </a:r>
          </a:p>
        </p:txBody>
      </p:sp>
    </p:spTree>
    <p:extLst>
      <p:ext uri="{BB962C8B-B14F-4D97-AF65-F5344CB8AC3E}">
        <p14:creationId xmlns:p14="http://schemas.microsoft.com/office/powerpoint/2010/main" val="3000212703"/>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D270F93-C57B-809C-3113-10D181FCD7E6}"/>
              </a:ext>
            </a:extLst>
          </p:cNvPr>
          <p:cNvSpPr>
            <a:spLocks noGrp="1"/>
          </p:cNvSpPr>
          <p:nvPr>
            <p:ph idx="1"/>
          </p:nvPr>
        </p:nvSpPr>
        <p:spPr>
          <a:xfrm>
            <a:off x="467544" y="116632"/>
            <a:ext cx="8424936" cy="4343400"/>
          </a:xfrm>
        </p:spPr>
        <p:txBody>
          <a:bodyPr/>
          <a:lstStyle/>
          <a:p>
            <a:r>
              <a:rPr lang="zh-TW" altLang="en-US" sz="1800" dirty="0"/>
              <a:t>讓我們透過一個例子來證明這一點。</a:t>
            </a:r>
            <a:endParaRPr lang="en-US" altLang="zh-TW" sz="1800" dirty="0"/>
          </a:p>
          <a:p>
            <a:pPr marL="1031875" lvl="3" indent="0">
              <a:buNone/>
            </a:pPr>
            <a:r>
              <a:rPr lang="zh-TW" altLang="en-US" sz="1800" dirty="0">
                <a:solidFill>
                  <a:srgbClr val="C00000"/>
                </a:solidFill>
              </a:rPr>
              <a:t>“</a:t>
            </a:r>
            <a:r>
              <a:rPr lang="en-US" altLang="zh-TW" sz="1800" dirty="0">
                <a:solidFill>
                  <a:srgbClr val="C00000"/>
                </a:solidFill>
              </a:rPr>
              <a:t>Modern AI has become the latest weapon in the arsenal of businesses”</a:t>
            </a:r>
          </a:p>
          <a:p>
            <a:pPr marL="1031875" lvl="3" indent="0">
              <a:buNone/>
            </a:pPr>
            <a:endParaRPr lang="en-US" altLang="zh-TW" dirty="0">
              <a:solidFill>
                <a:srgbClr val="C00000"/>
              </a:solidFill>
            </a:endParaRPr>
          </a:p>
          <a:p>
            <a:r>
              <a:rPr lang="zh-TW" altLang="en-US" sz="1800" dirty="0"/>
              <a:t>如果人工智慧產生了上述句子，它就會為每個單字及其替代詞關聯一個機率分數。分數是根據人類用這些特定單字集按精確順序創建句子的機率來計算的。</a:t>
            </a:r>
          </a:p>
          <a:p>
            <a:pPr marL="1031875" lvl="3" indent="0">
              <a:buNone/>
            </a:pPr>
            <a:r>
              <a:rPr lang="zh-TW" altLang="en-US" dirty="0">
                <a:solidFill>
                  <a:srgbClr val="C00000"/>
                </a:solidFill>
              </a:rPr>
              <a:t>“</a:t>
            </a:r>
            <a:r>
              <a:rPr lang="en-US" altLang="zh-TW" dirty="0">
                <a:solidFill>
                  <a:srgbClr val="C00000"/>
                </a:solidFill>
              </a:rPr>
              <a:t>Modern AI has become the latest…”</a:t>
            </a:r>
          </a:p>
          <a:p>
            <a:pPr marL="1031875" lvl="3" indent="0">
              <a:buNone/>
            </a:pPr>
            <a:endParaRPr lang="en-US" altLang="zh-TW" dirty="0">
              <a:solidFill>
                <a:srgbClr val="C00000"/>
              </a:solidFill>
            </a:endParaRPr>
          </a:p>
          <a:p>
            <a:r>
              <a:rPr lang="zh-TW" altLang="en-US" sz="1800" dirty="0"/>
              <a:t>從機率分數清單中，</a:t>
            </a:r>
            <a:r>
              <a:rPr lang="en-US" altLang="zh-TW" sz="1800" dirty="0"/>
              <a:t> LLM</a:t>
            </a:r>
            <a:r>
              <a:rPr lang="zh-TW" altLang="en-US" sz="1800" dirty="0"/>
              <a:t>可以了解到，與其他三個單字相比，「</a:t>
            </a:r>
            <a:r>
              <a:rPr lang="en-US" altLang="zh-TW" sz="1800" dirty="0"/>
              <a:t>weapon </a:t>
            </a:r>
            <a:r>
              <a:rPr lang="zh-TW" altLang="en-US" sz="1800" dirty="0"/>
              <a:t>」一詞已被人類頻繁使用。在這個假設的例子中，我們只展示四種可能的替代方案。但實際上，單字列表會更長，變數更多。</a:t>
            </a:r>
          </a:p>
          <a:p>
            <a:endParaRPr lang="zh-TW" altLang="en-US" dirty="0"/>
          </a:p>
        </p:txBody>
      </p:sp>
      <p:pic>
        <p:nvPicPr>
          <p:cNvPr id="4" name="圖片 3">
            <a:extLst>
              <a:ext uri="{FF2B5EF4-FFF2-40B4-BE49-F238E27FC236}">
                <a16:creationId xmlns:a16="http://schemas.microsoft.com/office/drawing/2014/main" id="{9AC8B363-CB39-5191-70C4-48DABEA328B3}"/>
              </a:ext>
            </a:extLst>
          </p:cNvPr>
          <p:cNvPicPr>
            <a:picLocks noChangeAspect="1"/>
          </p:cNvPicPr>
          <p:nvPr/>
        </p:nvPicPr>
        <p:blipFill>
          <a:blip r:embed="rId2"/>
          <a:stretch>
            <a:fillRect/>
          </a:stretch>
        </p:blipFill>
        <p:spPr>
          <a:xfrm>
            <a:off x="1331640" y="3479010"/>
            <a:ext cx="5974598" cy="3359187"/>
          </a:xfrm>
          <a:prstGeom prst="rect">
            <a:avLst/>
          </a:prstGeom>
        </p:spPr>
      </p:pic>
      <p:sp>
        <p:nvSpPr>
          <p:cNvPr id="5" name="文字方塊 4">
            <a:extLst>
              <a:ext uri="{FF2B5EF4-FFF2-40B4-BE49-F238E27FC236}">
                <a16:creationId xmlns:a16="http://schemas.microsoft.com/office/drawing/2014/main" id="{A6B41285-3515-8145-3694-4DBD29F63A00}"/>
              </a:ext>
            </a:extLst>
          </p:cNvPr>
          <p:cNvSpPr txBox="1"/>
          <p:nvPr/>
        </p:nvSpPr>
        <p:spPr>
          <a:xfrm>
            <a:off x="6228184" y="6165304"/>
            <a:ext cx="458780" cy="276999"/>
          </a:xfrm>
          <a:prstGeom prst="rect">
            <a:avLst/>
          </a:prstGeom>
          <a:noFill/>
        </p:spPr>
        <p:txBody>
          <a:bodyPr wrap="none" rtlCol="0">
            <a:spAutoFit/>
          </a:bodyPr>
          <a:lstStyle/>
          <a:p>
            <a:r>
              <a:rPr lang="en-US" altLang="zh-TW" sz="1200" dirty="0"/>
              <a:t>rank</a:t>
            </a:r>
            <a:endParaRPr lang="zh-TW" altLang="en-US" sz="1200" dirty="0"/>
          </a:p>
        </p:txBody>
      </p:sp>
      <p:sp>
        <p:nvSpPr>
          <p:cNvPr id="6" name="文字方塊 5">
            <a:extLst>
              <a:ext uri="{FF2B5EF4-FFF2-40B4-BE49-F238E27FC236}">
                <a16:creationId xmlns:a16="http://schemas.microsoft.com/office/drawing/2014/main" id="{C227E368-F3B1-E8CB-C618-E75D587FBCD6}"/>
              </a:ext>
            </a:extLst>
          </p:cNvPr>
          <p:cNvSpPr txBox="1"/>
          <p:nvPr/>
        </p:nvSpPr>
        <p:spPr>
          <a:xfrm>
            <a:off x="2195736" y="3573016"/>
            <a:ext cx="513282" cy="276999"/>
          </a:xfrm>
          <a:prstGeom prst="rect">
            <a:avLst/>
          </a:prstGeom>
          <a:noFill/>
        </p:spPr>
        <p:txBody>
          <a:bodyPr wrap="none" rtlCol="0">
            <a:spAutoFit/>
          </a:bodyPr>
          <a:lstStyle/>
          <a:p>
            <a:r>
              <a:rPr lang="en-US" altLang="zh-TW" sz="1200" dirty="0"/>
              <a:t>Prob.</a:t>
            </a:r>
            <a:endParaRPr lang="zh-TW" altLang="en-US" sz="1200" dirty="0"/>
          </a:p>
        </p:txBody>
      </p:sp>
    </p:spTree>
    <p:extLst>
      <p:ext uri="{BB962C8B-B14F-4D97-AF65-F5344CB8AC3E}">
        <p14:creationId xmlns:p14="http://schemas.microsoft.com/office/powerpoint/2010/main" val="4115147160"/>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86D8F1BA-BEE5-E07D-53F3-E5F2BF04BD32}"/>
              </a:ext>
            </a:extLst>
          </p:cNvPr>
          <p:cNvSpPr txBox="1"/>
          <p:nvPr/>
        </p:nvSpPr>
        <p:spPr>
          <a:xfrm>
            <a:off x="287016" y="836712"/>
            <a:ext cx="8533456" cy="4031873"/>
          </a:xfrm>
          <a:prstGeom prst="rect">
            <a:avLst/>
          </a:prstGeom>
          <a:noFill/>
        </p:spPr>
        <p:txBody>
          <a:bodyPr wrap="square">
            <a:spAutoFit/>
          </a:bodyPr>
          <a:lstStyle/>
          <a:p>
            <a:r>
              <a:rPr lang="zh-TW" altLang="en-US" sz="1600" dirty="0"/>
              <a:t>人工智慧正處於一個持續學習的階段。它將深入並對類似字母的出現進行評分。與「</a:t>
            </a:r>
            <a:r>
              <a:rPr lang="en-US" altLang="zh-TW" sz="1600" dirty="0"/>
              <a:t>w</a:t>
            </a:r>
            <a:r>
              <a:rPr lang="zh-TW" altLang="en-US" sz="1600" dirty="0"/>
              <a:t>」之後一樣，「</a:t>
            </a:r>
            <a:r>
              <a:rPr lang="en-US" altLang="zh-TW" sz="1600" dirty="0"/>
              <a:t>e</a:t>
            </a:r>
            <a:r>
              <a:rPr lang="zh-TW" altLang="en-US" sz="1600" dirty="0"/>
              <a:t>」是重複次數最多的字母。所有這些都是透過先進的機器學習演算法實現的。</a:t>
            </a:r>
          </a:p>
          <a:p>
            <a:endParaRPr lang="zh-TW" altLang="en-US" sz="1600" dirty="0"/>
          </a:p>
          <a:p>
            <a:r>
              <a:rPr lang="zh-TW" altLang="en-US" sz="1600" dirty="0"/>
              <a:t>一些眾所周知的</a:t>
            </a:r>
            <a:r>
              <a:rPr lang="en-US" altLang="zh-TW" sz="1600" dirty="0"/>
              <a:t>LLM</a:t>
            </a:r>
            <a:r>
              <a:rPr lang="zh-TW" altLang="en-US" sz="1600" dirty="0"/>
              <a:t>是： </a:t>
            </a:r>
            <a:r>
              <a:rPr lang="en-US" altLang="zh-TW" sz="1600" dirty="0"/>
              <a:t>–</a:t>
            </a:r>
          </a:p>
          <a:p>
            <a:endParaRPr lang="en-US" altLang="zh-TW" sz="1600" dirty="0"/>
          </a:p>
          <a:p>
            <a:pPr marL="742950" lvl="1" indent="-285750">
              <a:buFont typeface="Arial" panose="020B0604020202020204" pitchFamily="34" charset="0"/>
              <a:buChar char="•"/>
            </a:pPr>
            <a:r>
              <a:rPr lang="en-US" altLang="zh-TW" sz="1600" dirty="0"/>
              <a:t>Open AI’s GPT 3, 3.5, and 4</a:t>
            </a:r>
          </a:p>
          <a:p>
            <a:pPr marL="742950" lvl="1" indent="-285750">
              <a:buFont typeface="Arial" panose="020B0604020202020204" pitchFamily="34" charset="0"/>
              <a:buChar char="•"/>
            </a:pPr>
            <a:r>
              <a:rPr lang="en-US" altLang="zh-TW" sz="1600" dirty="0"/>
              <a:t>Google’s LaMDA and </a:t>
            </a:r>
            <a:r>
              <a:rPr lang="en-US" altLang="zh-TW" sz="1600" dirty="0" err="1"/>
              <a:t>PaLM</a:t>
            </a:r>
            <a:endParaRPr lang="en-US" altLang="zh-TW" sz="1600" dirty="0"/>
          </a:p>
          <a:p>
            <a:pPr marL="742950" lvl="1" indent="-285750">
              <a:buFont typeface="Arial" panose="020B0604020202020204" pitchFamily="34" charset="0"/>
              <a:buChar char="•"/>
            </a:pPr>
            <a:r>
              <a:rPr lang="en-US" altLang="zh-TW" sz="1600" dirty="0"/>
              <a:t>Hugging Face’s BLOOM</a:t>
            </a:r>
          </a:p>
          <a:p>
            <a:pPr marL="742950" lvl="1" indent="-285750">
              <a:buFont typeface="Arial" panose="020B0604020202020204" pitchFamily="34" charset="0"/>
              <a:buChar char="•"/>
            </a:pPr>
            <a:r>
              <a:rPr lang="en-US" altLang="zh-TW" sz="1600" dirty="0"/>
              <a:t>Meta’s </a:t>
            </a:r>
            <a:r>
              <a:rPr lang="en-US" altLang="zh-TW" sz="1600" dirty="0" err="1"/>
              <a:t>LLaMA</a:t>
            </a:r>
            <a:endParaRPr lang="en-US" altLang="zh-TW" sz="1600" dirty="0"/>
          </a:p>
          <a:p>
            <a:pPr marL="742950" lvl="1" indent="-285750">
              <a:buFont typeface="Arial" panose="020B0604020202020204" pitchFamily="34" charset="0"/>
              <a:buChar char="•"/>
            </a:pPr>
            <a:r>
              <a:rPr lang="en-US" altLang="zh-TW" sz="1600" dirty="0"/>
              <a:t>NVidia’s </a:t>
            </a:r>
            <a:r>
              <a:rPr lang="en-US" altLang="zh-TW" sz="1600" dirty="0" err="1"/>
              <a:t>NeMO</a:t>
            </a:r>
            <a:r>
              <a:rPr lang="en-US" altLang="zh-TW" sz="1600" dirty="0"/>
              <a:t> LLM</a:t>
            </a:r>
          </a:p>
          <a:p>
            <a:pPr marL="742950" lvl="1" indent="-285750">
              <a:buFont typeface="Arial" panose="020B0604020202020204" pitchFamily="34" charset="0"/>
              <a:buChar char="•"/>
            </a:pPr>
            <a:endParaRPr lang="en-US" altLang="zh-TW" sz="1600" dirty="0"/>
          </a:p>
          <a:p>
            <a:r>
              <a:rPr lang="zh-TW" altLang="en-US" sz="1600" dirty="0"/>
              <a:t>在這個清單中，</a:t>
            </a:r>
            <a:r>
              <a:rPr lang="en-US" altLang="zh-TW" sz="1600" dirty="0"/>
              <a:t>Meta </a:t>
            </a:r>
            <a:r>
              <a:rPr lang="zh-TW" altLang="en-US" sz="1600" dirty="0"/>
              <a:t>的 </a:t>
            </a:r>
            <a:r>
              <a:rPr lang="en-US" altLang="zh-TW" sz="1600" dirty="0" err="1"/>
              <a:t>LLaMA</a:t>
            </a:r>
            <a:r>
              <a:rPr lang="en-US" altLang="zh-TW" sz="1600" dirty="0"/>
              <a:t> </a:t>
            </a:r>
            <a:r>
              <a:rPr lang="zh-TW" altLang="en-US" sz="1600" dirty="0"/>
              <a:t>是一個開源 </a:t>
            </a:r>
            <a:r>
              <a:rPr lang="en-US" altLang="zh-TW" sz="1600" dirty="0"/>
              <a:t>LLM</a:t>
            </a:r>
            <a:r>
              <a:rPr lang="zh-TW" altLang="en-US" sz="1600" dirty="0"/>
              <a:t>，世界各地的開發人員都可以利用它來創建可自訂的私有模型。</a:t>
            </a:r>
          </a:p>
          <a:p>
            <a:endParaRPr lang="zh-TW" altLang="en-US" sz="1600" dirty="0"/>
          </a:p>
          <a:p>
            <a:r>
              <a:rPr lang="en-US" altLang="zh-TW" sz="1600" dirty="0"/>
              <a:t>LLM</a:t>
            </a:r>
            <a:r>
              <a:rPr lang="zh-TW" altLang="en-US" sz="1600" dirty="0"/>
              <a:t>（大型語言模型）和 生成式人工智慧 </a:t>
            </a:r>
            <a:r>
              <a:rPr lang="en-US" altLang="zh-TW" sz="1600" dirty="0"/>
              <a:t>Gen AI </a:t>
            </a:r>
            <a:r>
              <a:rPr lang="zh-TW" altLang="en-US" sz="1600" dirty="0"/>
              <a:t>是相關的概念，但它們在重點、能力和應用方面存在明顯差異。</a:t>
            </a:r>
          </a:p>
        </p:txBody>
      </p:sp>
    </p:spTree>
    <p:extLst>
      <p:ext uri="{BB962C8B-B14F-4D97-AF65-F5344CB8AC3E}">
        <p14:creationId xmlns:p14="http://schemas.microsoft.com/office/powerpoint/2010/main" val="2673013294"/>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8B386072-8FC2-37D5-A53C-8265D81A6643}"/>
              </a:ext>
            </a:extLst>
          </p:cNvPr>
          <p:cNvSpPr>
            <a:spLocks noGrp="1"/>
          </p:cNvSpPr>
          <p:nvPr>
            <p:ph idx="1"/>
          </p:nvPr>
        </p:nvSpPr>
        <p:spPr>
          <a:xfrm>
            <a:off x="107504" y="44624"/>
            <a:ext cx="8264525" cy="5040312"/>
          </a:xfrm>
        </p:spPr>
        <p:txBody>
          <a:bodyPr/>
          <a:lstStyle/>
          <a:p>
            <a:r>
              <a:rPr lang="en-US" altLang="zh-TW" sz="1400"/>
              <a:t>https://www.youtube.com/watch?v=q4rl-CP9fLI</a:t>
            </a:r>
            <a:endParaRPr lang="zh-TW" altLang="en-US" sz="1400"/>
          </a:p>
        </p:txBody>
      </p:sp>
      <p:pic>
        <p:nvPicPr>
          <p:cNvPr id="10" name="圖片 9">
            <a:extLst>
              <a:ext uri="{FF2B5EF4-FFF2-40B4-BE49-F238E27FC236}">
                <a16:creationId xmlns:a16="http://schemas.microsoft.com/office/drawing/2014/main" id="{225DF817-6740-5439-4998-5843D5C3A783}"/>
              </a:ext>
            </a:extLst>
          </p:cNvPr>
          <p:cNvPicPr>
            <a:picLocks noChangeAspect="1"/>
          </p:cNvPicPr>
          <p:nvPr/>
        </p:nvPicPr>
        <p:blipFill>
          <a:blip r:embed="rId2"/>
          <a:stretch>
            <a:fillRect/>
          </a:stretch>
        </p:blipFill>
        <p:spPr>
          <a:xfrm>
            <a:off x="1403648" y="3933056"/>
            <a:ext cx="5976664" cy="2695734"/>
          </a:xfrm>
          <a:prstGeom prst="rect">
            <a:avLst/>
          </a:prstGeom>
        </p:spPr>
      </p:pic>
      <p:pic>
        <p:nvPicPr>
          <p:cNvPr id="12" name="圖片 11">
            <a:extLst>
              <a:ext uri="{FF2B5EF4-FFF2-40B4-BE49-F238E27FC236}">
                <a16:creationId xmlns:a16="http://schemas.microsoft.com/office/drawing/2014/main" id="{6B842D10-79A3-2FEB-891C-C9E382BAE0A7}"/>
              </a:ext>
            </a:extLst>
          </p:cNvPr>
          <p:cNvPicPr>
            <a:picLocks noChangeAspect="1"/>
          </p:cNvPicPr>
          <p:nvPr/>
        </p:nvPicPr>
        <p:blipFill>
          <a:blip r:embed="rId3"/>
          <a:stretch>
            <a:fillRect/>
          </a:stretch>
        </p:blipFill>
        <p:spPr>
          <a:xfrm>
            <a:off x="1169876" y="476672"/>
            <a:ext cx="6444208" cy="3311607"/>
          </a:xfrm>
          <a:prstGeom prst="rect">
            <a:avLst/>
          </a:prstGeom>
        </p:spPr>
      </p:pic>
      <p:sp>
        <p:nvSpPr>
          <p:cNvPr id="3" name="文字方塊 2">
            <a:extLst>
              <a:ext uri="{FF2B5EF4-FFF2-40B4-BE49-F238E27FC236}">
                <a16:creationId xmlns:a16="http://schemas.microsoft.com/office/drawing/2014/main" id="{2CE8AFD0-2736-ACA5-C300-5B8F50A97A2B}"/>
              </a:ext>
            </a:extLst>
          </p:cNvPr>
          <p:cNvSpPr txBox="1"/>
          <p:nvPr/>
        </p:nvSpPr>
        <p:spPr>
          <a:xfrm>
            <a:off x="1979712" y="1556792"/>
            <a:ext cx="5570562" cy="400110"/>
          </a:xfrm>
          <a:prstGeom prst="rect">
            <a:avLst/>
          </a:prstGeom>
          <a:noFill/>
        </p:spPr>
        <p:txBody>
          <a:bodyPr wrap="square">
            <a:spAutoFit/>
          </a:bodyPr>
          <a:lstStyle/>
          <a:p>
            <a:r>
              <a:rPr lang="it-IT" altLang="zh-TW" sz="2000" b="1">
                <a:solidFill>
                  <a:srgbClr val="0070C0"/>
                </a:solidFill>
                <a:latin typeface="Tahoma" panose="020B0604030504040204" pitchFamily="34" charset="0"/>
                <a:ea typeface="Tahoma" panose="020B0604030504040204" pitchFamily="34" charset="0"/>
                <a:cs typeface="Tahoma" panose="020B0604030504040204" pitchFamily="34" charset="0"/>
              </a:rPr>
              <a:t>Discriminative AI vs Generative AI </a:t>
            </a:r>
            <a:endParaRPr lang="zh-TW" altLang="en-US" sz="2000" b="1">
              <a:solidFill>
                <a:srgbClr val="0070C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0145177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F072A99-73B7-9EC8-49F1-B41789863D71}"/>
              </a:ext>
            </a:extLst>
          </p:cNvPr>
          <p:cNvPicPr>
            <a:picLocks noChangeAspect="1"/>
          </p:cNvPicPr>
          <p:nvPr/>
        </p:nvPicPr>
        <p:blipFill>
          <a:blip r:embed="rId2"/>
          <a:stretch>
            <a:fillRect/>
          </a:stretch>
        </p:blipFill>
        <p:spPr>
          <a:xfrm>
            <a:off x="1403648" y="25626"/>
            <a:ext cx="5832648" cy="6871339"/>
          </a:xfrm>
          <a:prstGeom prst="rect">
            <a:avLst/>
          </a:prstGeom>
        </p:spPr>
      </p:pic>
    </p:spTree>
    <p:extLst>
      <p:ext uri="{BB962C8B-B14F-4D97-AF65-F5344CB8AC3E}">
        <p14:creationId xmlns:p14="http://schemas.microsoft.com/office/powerpoint/2010/main" val="2581103752"/>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5BABD3-D57E-A7DF-A3CE-467F0C64F8D8}"/>
              </a:ext>
            </a:extLst>
          </p:cNvPr>
          <p:cNvSpPr>
            <a:spLocks noGrp="1"/>
          </p:cNvSpPr>
          <p:nvPr>
            <p:ph type="title"/>
          </p:nvPr>
        </p:nvSpPr>
        <p:spPr>
          <a:xfrm>
            <a:off x="889000" y="152400"/>
            <a:ext cx="7581900" cy="540296"/>
          </a:xfrm>
        </p:spPr>
        <p:txBody>
          <a:bodyPr/>
          <a:lstStyle/>
          <a:p>
            <a:r>
              <a:rPr lang="zh-TW" altLang="en-US" b="1" i="0" dirty="0">
                <a:solidFill>
                  <a:srgbClr val="242424"/>
                </a:solidFill>
                <a:effectLst/>
                <a:highlight>
                  <a:srgbClr val="FFFFFF"/>
                </a:highlight>
                <a:latin typeface="sohne"/>
              </a:rPr>
              <a:t>了解生成式人工智慧模型及其類型</a:t>
            </a:r>
            <a:endParaRPr lang="zh-TW" altLang="en-US" dirty="0"/>
          </a:p>
        </p:txBody>
      </p:sp>
      <p:sp>
        <p:nvSpPr>
          <p:cNvPr id="3" name="內容版面配置區 2">
            <a:extLst>
              <a:ext uri="{FF2B5EF4-FFF2-40B4-BE49-F238E27FC236}">
                <a16:creationId xmlns:a16="http://schemas.microsoft.com/office/drawing/2014/main" id="{3D934DD0-4CE8-C189-E257-2976CE22A77B}"/>
              </a:ext>
            </a:extLst>
          </p:cNvPr>
          <p:cNvSpPr>
            <a:spLocks noGrp="1"/>
          </p:cNvSpPr>
          <p:nvPr>
            <p:ph idx="1"/>
          </p:nvPr>
        </p:nvSpPr>
        <p:spPr>
          <a:xfrm>
            <a:off x="179512" y="764704"/>
            <a:ext cx="8784976" cy="5544616"/>
          </a:xfrm>
        </p:spPr>
        <p:txBody>
          <a:bodyPr/>
          <a:lstStyle/>
          <a:p>
            <a:r>
              <a:rPr lang="zh-TW" altLang="en-US" sz="2000" dirty="0">
                <a:latin typeface="微軟正黑體" panose="020B0604030504040204" pitchFamily="34" charset="-120"/>
                <a:ea typeface="微軟正黑體" panose="020B0604030504040204" pitchFamily="34" charset="-120"/>
              </a:rPr>
              <a:t>生成式 </a:t>
            </a:r>
            <a:r>
              <a:rPr lang="en-US" altLang="zh-TW" sz="2000" dirty="0">
                <a:latin typeface="微軟正黑體" panose="020B0604030504040204" pitchFamily="34" charset="-120"/>
                <a:ea typeface="微軟正黑體" panose="020B0604030504040204" pitchFamily="34" charset="-120"/>
              </a:rPr>
              <a:t>AI </a:t>
            </a:r>
            <a:r>
              <a:rPr lang="zh-TW" altLang="en-US" sz="2000" dirty="0">
                <a:latin typeface="微軟正黑體" panose="020B0604030504040204" pitchFamily="34" charset="-120"/>
                <a:ea typeface="微軟正黑體" panose="020B0604030504040204" pitchFamily="34" charset="-120"/>
              </a:rPr>
              <a:t>模型是人工智慧 </a:t>
            </a:r>
            <a:r>
              <a:rPr lang="en-US" altLang="zh-TW" sz="2000" dirty="0">
                <a:latin typeface="微軟正黑體" panose="020B0604030504040204" pitchFamily="34" charset="-120"/>
                <a:ea typeface="微軟正黑體" panose="020B0604030504040204" pitchFamily="34" charset="-120"/>
              </a:rPr>
              <a:t>(AI) </a:t>
            </a:r>
            <a:r>
              <a:rPr lang="zh-TW" altLang="en-US" sz="2000" dirty="0">
                <a:latin typeface="微軟正黑體" panose="020B0604030504040204" pitchFamily="34" charset="-120"/>
                <a:ea typeface="微軟正黑體" panose="020B0604030504040204" pitchFamily="34" charset="-120"/>
              </a:rPr>
              <a:t>模型的一個子集，旨在產生與現有資料相似或遵循現有資料中的模式的新資料。生成式 </a:t>
            </a:r>
            <a:r>
              <a:rPr lang="en-US" altLang="zh-TW" sz="2000" dirty="0">
                <a:latin typeface="微軟正黑體" panose="020B0604030504040204" pitchFamily="34" charset="-120"/>
                <a:ea typeface="微軟正黑體" panose="020B0604030504040204" pitchFamily="34" charset="-120"/>
              </a:rPr>
              <a:t>AI </a:t>
            </a:r>
            <a:r>
              <a:rPr lang="zh-TW" altLang="en-US" sz="2000" dirty="0">
                <a:latin typeface="微軟正黑體" panose="020B0604030504040204" pitchFamily="34" charset="-120"/>
                <a:ea typeface="微軟正黑體" panose="020B0604030504040204" pitchFamily="34" charset="-120"/>
              </a:rPr>
              <a:t>模型不同於其他專注於分類、預測或強化學習的 </a:t>
            </a:r>
            <a:r>
              <a:rPr lang="en-US" altLang="zh-TW" sz="2000" dirty="0">
                <a:latin typeface="微軟正黑體" panose="020B0604030504040204" pitchFamily="34" charset="-120"/>
                <a:ea typeface="微軟正黑體" panose="020B0604030504040204" pitchFamily="34" charset="-120"/>
              </a:rPr>
              <a:t>AI </a:t>
            </a:r>
            <a:r>
              <a:rPr lang="zh-TW" altLang="en-US" sz="2000" dirty="0">
                <a:latin typeface="微軟正黑體" panose="020B0604030504040204" pitchFamily="34" charset="-120"/>
                <a:ea typeface="微軟正黑體" panose="020B0604030504040204" pitchFamily="34" charset="-120"/>
              </a:rPr>
              <a:t>模型。</a:t>
            </a:r>
          </a:p>
          <a:p>
            <a:endParaRPr lang="zh-TW" altLang="en-US" sz="20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以下是生成式人工智慧模型的一些關鍵特徵和類型。</a:t>
            </a:r>
          </a:p>
          <a:p>
            <a:pPr lvl="1"/>
            <a:r>
              <a:rPr lang="zh-TW" altLang="en-US" dirty="0">
                <a:latin typeface="微軟正黑體" panose="020B0604030504040204" pitchFamily="34" charset="-120"/>
                <a:ea typeface="微軟正黑體" panose="020B0604030504040204" pitchFamily="34" charset="-120"/>
              </a:rPr>
              <a:t>資料生成 </a:t>
            </a:r>
            <a:r>
              <a:rPr lang="en-US" altLang="zh-TW" b="1" dirty="0">
                <a:solidFill>
                  <a:srgbClr val="242424"/>
                </a:solidFill>
                <a:highlight>
                  <a:srgbClr val="FFFFFF"/>
                </a:highlight>
                <a:latin typeface="source-serif-pro"/>
              </a:rPr>
              <a:t>Data Generation</a:t>
            </a:r>
            <a:r>
              <a:rPr lang="zh-TW" altLang="en-US" dirty="0">
                <a:latin typeface="微軟正黑體" panose="020B0604030504040204" pitchFamily="34" charset="-120"/>
                <a:ea typeface="微軟正黑體" panose="020B0604030504040204" pitchFamily="34" charset="-120"/>
              </a:rPr>
              <a:t>：生成式人工智慧模型能夠創建模仿訓練資料中觀察到的模式或風格的新內容。該內容可以採用多種形式，包括文字、圖像、音樂等。</a:t>
            </a:r>
          </a:p>
          <a:p>
            <a:pPr lvl="1"/>
            <a:r>
              <a:rPr lang="zh-TW" altLang="en-US" dirty="0">
                <a:latin typeface="微軟正黑體" panose="020B0604030504040204" pitchFamily="34" charset="-120"/>
                <a:ea typeface="微軟正黑體" panose="020B0604030504040204" pitchFamily="34" charset="-120"/>
              </a:rPr>
              <a:t>無監督學習 </a:t>
            </a:r>
            <a:r>
              <a:rPr lang="en-US" altLang="zh-TW" b="1" i="0" dirty="0">
                <a:solidFill>
                  <a:srgbClr val="242424"/>
                </a:solidFill>
                <a:effectLst/>
                <a:highlight>
                  <a:srgbClr val="FFFFFF"/>
                </a:highlight>
                <a:latin typeface="source-serif-pro"/>
              </a:rPr>
              <a:t>Unsupervised Learning</a:t>
            </a:r>
            <a:r>
              <a:rPr lang="zh-TW" altLang="en-US" dirty="0">
                <a:latin typeface="微軟正黑體" panose="020B0604030504040204" pitchFamily="34" charset="-120"/>
                <a:ea typeface="微軟正黑體" panose="020B0604030504040204" pitchFamily="34" charset="-120"/>
              </a:rPr>
              <a:t>：許多生成模型採用無監督學習技術，模型在沒有明確標籤或目標的情況下學習資料中的模式和結構。這使他們能夠產生數據，而不需要應產生的具體範例。</a:t>
            </a:r>
          </a:p>
          <a:p>
            <a:pPr lvl="1"/>
            <a:r>
              <a:rPr lang="zh-TW" altLang="en-US" dirty="0">
                <a:latin typeface="微軟正黑體" panose="020B0604030504040204" pitchFamily="34" charset="-120"/>
                <a:ea typeface="微軟正黑體" panose="020B0604030504040204" pitchFamily="34" charset="-120"/>
              </a:rPr>
              <a:t>可變性 </a:t>
            </a:r>
            <a:r>
              <a:rPr lang="en-US" altLang="zh-TW" b="1" i="0" dirty="0">
                <a:solidFill>
                  <a:srgbClr val="242424"/>
                </a:solidFill>
                <a:effectLst/>
                <a:highlight>
                  <a:srgbClr val="FFFFFF"/>
                </a:highlight>
                <a:latin typeface="source-serif-pro"/>
              </a:rPr>
              <a:t>Variability</a:t>
            </a:r>
            <a:r>
              <a:rPr lang="zh-TW" altLang="en-US" dirty="0">
                <a:latin typeface="微軟正黑體" panose="020B0604030504040204" pitchFamily="34" charset="-120"/>
                <a:ea typeface="微軟正黑體" panose="020B0604030504040204" pitchFamily="34" charset="-120"/>
              </a:rPr>
              <a:t>：生成模型通常以其產生不同輸出的能力為特徵。例如，他們可以產生不同風格的藝術，以不同方式重新表達相同的文字段落，或圖像的多個版本。</a:t>
            </a:r>
            <a:endParaRPr lang="en-US" altLang="zh-TW" dirty="0">
              <a:latin typeface="微軟正黑體" panose="020B0604030504040204" pitchFamily="34" charset="-120"/>
              <a:ea typeface="微軟正黑體" panose="020B0604030504040204" pitchFamily="34" charset="-120"/>
            </a:endParaRPr>
          </a:p>
          <a:p>
            <a:pPr lvl="1"/>
            <a:endParaRPr lang="zh-TW" altLang="en-US" sz="1800" dirty="0">
              <a:latin typeface="微軟正黑體" panose="020B0604030504040204" pitchFamily="34" charset="-120"/>
              <a:ea typeface="微軟正黑體" panose="020B0604030504040204" pitchFamily="34" charset="-120"/>
            </a:endParaRPr>
          </a:p>
          <a:p>
            <a:r>
              <a:rPr lang="zh-TW" altLang="en-US" sz="2000" dirty="0">
                <a:latin typeface="微軟正黑體" panose="020B0604030504040204" pitchFamily="34" charset="-120"/>
                <a:ea typeface="微軟正黑體" panose="020B0604030504040204" pitchFamily="34" charset="-120"/>
              </a:rPr>
              <a:t>現在，讓我們探討一些常見類型的 生成人工智慧模型。</a:t>
            </a:r>
          </a:p>
        </p:txBody>
      </p:sp>
    </p:spTree>
    <p:extLst>
      <p:ext uri="{BB962C8B-B14F-4D97-AF65-F5344CB8AC3E}">
        <p14:creationId xmlns:p14="http://schemas.microsoft.com/office/powerpoint/2010/main" val="1318409623"/>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422193F-C0F5-EA7D-D1FC-ED1742552D32}"/>
              </a:ext>
            </a:extLst>
          </p:cNvPr>
          <p:cNvSpPr>
            <a:spLocks noGrp="1"/>
          </p:cNvSpPr>
          <p:nvPr>
            <p:ph type="title"/>
          </p:nvPr>
        </p:nvSpPr>
        <p:spPr/>
        <p:txBody>
          <a:bodyPr/>
          <a:lstStyle/>
          <a:p>
            <a:r>
              <a:rPr lang="en-US" altLang="zh-TW"/>
              <a:t>GAI</a:t>
            </a:r>
            <a:r>
              <a:rPr lang="zh-TW" altLang="en-US"/>
              <a:t>模型主要類別</a:t>
            </a:r>
          </a:p>
        </p:txBody>
      </p:sp>
      <p:sp>
        <p:nvSpPr>
          <p:cNvPr id="3" name="內容版面配置區 2">
            <a:extLst>
              <a:ext uri="{FF2B5EF4-FFF2-40B4-BE49-F238E27FC236}">
                <a16:creationId xmlns:a16="http://schemas.microsoft.com/office/drawing/2014/main" id="{8E3F5641-13E2-B937-FAD7-D36F10CACB35}"/>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3AC400C-4ED6-DB77-189A-1E84561A8015}"/>
              </a:ext>
            </a:extLst>
          </p:cNvPr>
          <p:cNvPicPr>
            <a:picLocks noChangeAspect="1"/>
          </p:cNvPicPr>
          <p:nvPr/>
        </p:nvPicPr>
        <p:blipFill>
          <a:blip r:embed="rId2"/>
          <a:stretch>
            <a:fillRect/>
          </a:stretch>
        </p:blipFill>
        <p:spPr>
          <a:xfrm>
            <a:off x="61" y="980728"/>
            <a:ext cx="9144000" cy="5027414"/>
          </a:xfrm>
          <a:prstGeom prst="rect">
            <a:avLst/>
          </a:prstGeom>
        </p:spPr>
      </p:pic>
    </p:spTree>
    <p:extLst>
      <p:ext uri="{BB962C8B-B14F-4D97-AF65-F5344CB8AC3E}">
        <p14:creationId xmlns:p14="http://schemas.microsoft.com/office/powerpoint/2010/main" val="1889624597"/>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71B2F6-E2FA-3D76-8462-57A4B1D882C3}"/>
              </a:ext>
            </a:extLst>
          </p:cNvPr>
          <p:cNvSpPr>
            <a:spLocks noGrp="1"/>
          </p:cNvSpPr>
          <p:nvPr>
            <p:ph type="title"/>
          </p:nvPr>
        </p:nvSpPr>
        <p:spPr/>
        <p:txBody>
          <a:bodyPr/>
          <a:lstStyle/>
          <a:p>
            <a:pPr algn="l"/>
            <a:r>
              <a:rPr lang="en-US" altLang="zh-TW" b="1" i="0">
                <a:solidFill>
                  <a:srgbClr val="151618"/>
                </a:solidFill>
                <a:effectLst/>
                <a:highlight>
                  <a:srgbClr val="F7F7F5"/>
                </a:highlight>
                <a:latin typeface="Inter"/>
              </a:rPr>
              <a:t>AI </a:t>
            </a:r>
            <a:r>
              <a:rPr lang="zh-TW" altLang="en-US" b="1" i="0">
                <a:solidFill>
                  <a:srgbClr val="151618"/>
                </a:solidFill>
                <a:effectLst/>
                <a:highlight>
                  <a:srgbClr val="F7F7F5"/>
                </a:highlight>
                <a:latin typeface="Inter"/>
              </a:rPr>
              <a:t>影片生成  </a:t>
            </a:r>
            <a:r>
              <a:rPr lang="en-US" altLang="zh-TW" b="1" i="0">
                <a:solidFill>
                  <a:srgbClr val="151618"/>
                </a:solidFill>
                <a:effectLst/>
                <a:highlight>
                  <a:srgbClr val="F7F7F5"/>
                </a:highlight>
                <a:latin typeface="Inter"/>
              </a:rPr>
              <a:t>Runway Gen-3 </a:t>
            </a:r>
            <a:r>
              <a:rPr lang="zh-TW" altLang="en-US" b="1" i="0">
                <a:solidFill>
                  <a:srgbClr val="151618"/>
                </a:solidFill>
                <a:effectLst/>
                <a:highlight>
                  <a:srgbClr val="F7F7F5"/>
                </a:highlight>
                <a:latin typeface="Inter"/>
              </a:rPr>
              <a:t>釋出</a:t>
            </a:r>
          </a:p>
        </p:txBody>
      </p:sp>
      <p:sp>
        <p:nvSpPr>
          <p:cNvPr id="3" name="內容版面配置區 2">
            <a:extLst>
              <a:ext uri="{FF2B5EF4-FFF2-40B4-BE49-F238E27FC236}">
                <a16:creationId xmlns:a16="http://schemas.microsoft.com/office/drawing/2014/main" id="{BFE8433C-6DAE-FDB5-33CA-FEB4F22CB4D1}"/>
              </a:ext>
            </a:extLst>
          </p:cNvPr>
          <p:cNvSpPr>
            <a:spLocks noGrp="1"/>
          </p:cNvSpPr>
          <p:nvPr>
            <p:ph idx="1"/>
          </p:nvPr>
        </p:nvSpPr>
        <p:spPr>
          <a:xfrm>
            <a:off x="298450" y="685800"/>
            <a:ext cx="8763000" cy="4343400"/>
          </a:xfrm>
        </p:spPr>
        <p:txBody>
          <a:bodyPr/>
          <a:lstStyle/>
          <a:p>
            <a:r>
              <a:rPr lang="en-US" altLang="zh-TW" sz="1800">
                <a:hlinkClick r:id="rId2"/>
              </a:rPr>
              <a:t>https://tenten.co/learning/runway-gen3-alpha/</a:t>
            </a:r>
            <a:r>
              <a:rPr lang="en-US" altLang="zh-TW" sz="1800"/>
              <a:t>.</a:t>
            </a:r>
          </a:p>
          <a:p>
            <a:pPr lvl="1">
              <a:buFont typeface="+mj-lt"/>
              <a:buAutoNum type="arabicPeriod"/>
            </a:pPr>
            <a:r>
              <a:rPr lang="zh-TW" altLang="en-US" sz="1400" b="0" i="0">
                <a:solidFill>
                  <a:srgbClr val="151618"/>
                </a:solidFill>
                <a:effectLst/>
                <a:highlight>
                  <a:srgbClr val="F7F7F5"/>
                </a:highlight>
                <a:latin typeface="Inter"/>
              </a:rPr>
              <a:t>光影效果超穩定</a:t>
            </a:r>
            <a:br>
              <a:rPr lang="zh-TW" altLang="en-US" sz="1400" b="0" i="0">
                <a:solidFill>
                  <a:srgbClr val="151618"/>
                </a:solidFill>
                <a:effectLst/>
                <a:highlight>
                  <a:srgbClr val="F7F7F5"/>
                </a:highlight>
                <a:latin typeface="Inter"/>
              </a:rPr>
            </a:br>
            <a:r>
              <a:rPr lang="zh-TW" altLang="en-US" sz="1400" b="0" i="0">
                <a:solidFill>
                  <a:srgbClr val="151618"/>
                </a:solidFill>
                <a:effectLst/>
                <a:highlight>
                  <a:srgbClr val="F7F7F5"/>
                </a:highlight>
                <a:latin typeface="Inter"/>
              </a:rPr>
              <a:t>想象一下：日本城市裡，以超高速行進的火車窗戶上的一個女人的微妙倒影。即使是這樣高速變化的夜景燈光，</a:t>
            </a:r>
            <a:r>
              <a:rPr lang="en-US" altLang="zh-TW" sz="1400" b="0" i="0">
                <a:solidFill>
                  <a:srgbClr val="151618"/>
                </a:solidFill>
                <a:effectLst/>
                <a:highlight>
                  <a:srgbClr val="F7F7F5"/>
                </a:highlight>
                <a:latin typeface="Inter"/>
              </a:rPr>
              <a:t>Gen3</a:t>
            </a:r>
            <a:r>
              <a:rPr lang="zh-TW" altLang="en-US" sz="1400" b="0" i="0">
                <a:solidFill>
                  <a:srgbClr val="151618"/>
                </a:solidFill>
                <a:effectLst/>
                <a:highlight>
                  <a:srgbClr val="F7F7F5"/>
                </a:highlight>
                <a:latin typeface="Inter"/>
              </a:rPr>
              <a:t>的效果依然超穩定。</a:t>
            </a:r>
          </a:p>
          <a:p>
            <a:pPr lvl="1">
              <a:buFont typeface="+mj-lt"/>
              <a:buAutoNum type="arabicPeriod"/>
            </a:pPr>
            <a:r>
              <a:rPr lang="en-US" altLang="zh-TW" sz="1400" b="0" i="0">
                <a:solidFill>
                  <a:srgbClr val="151618"/>
                </a:solidFill>
                <a:effectLst/>
                <a:highlight>
                  <a:srgbClr val="F7F7F5"/>
                </a:highlight>
                <a:latin typeface="Inter"/>
              </a:rPr>
              <a:t>10</a:t>
            </a:r>
            <a:r>
              <a:rPr lang="zh-TW" altLang="en-US" sz="1400" b="0" i="0">
                <a:solidFill>
                  <a:srgbClr val="151618"/>
                </a:solidFill>
                <a:effectLst/>
                <a:highlight>
                  <a:srgbClr val="F7F7F5"/>
                </a:highlight>
                <a:latin typeface="Inter"/>
              </a:rPr>
              <a:t>秒生成</a:t>
            </a:r>
            <a:br>
              <a:rPr lang="zh-TW" altLang="en-US" sz="1400" b="0" i="0">
                <a:solidFill>
                  <a:srgbClr val="151618"/>
                </a:solidFill>
                <a:effectLst/>
                <a:highlight>
                  <a:srgbClr val="F7F7F5"/>
                </a:highlight>
                <a:latin typeface="Inter"/>
              </a:rPr>
            </a:br>
            <a:r>
              <a:rPr lang="zh-TW" altLang="en-US" sz="1400" b="0" i="0">
                <a:solidFill>
                  <a:srgbClr val="151618"/>
                </a:solidFill>
                <a:effectLst/>
                <a:highlight>
                  <a:srgbClr val="F7F7F5"/>
                </a:highlight>
                <a:latin typeface="Inter"/>
              </a:rPr>
              <a:t>所有案例都是</a:t>
            </a:r>
            <a:r>
              <a:rPr lang="en-US" altLang="zh-TW" sz="1400" b="0" i="0">
                <a:solidFill>
                  <a:srgbClr val="151618"/>
                </a:solidFill>
                <a:effectLst/>
                <a:highlight>
                  <a:srgbClr val="F7F7F5"/>
                </a:highlight>
                <a:latin typeface="Inter"/>
              </a:rPr>
              <a:t>10</a:t>
            </a:r>
            <a:r>
              <a:rPr lang="zh-TW" altLang="en-US" sz="1400" b="0" i="0">
                <a:solidFill>
                  <a:srgbClr val="151618"/>
                </a:solidFill>
                <a:effectLst/>
                <a:highlight>
                  <a:srgbClr val="F7F7F5"/>
                </a:highlight>
                <a:latin typeface="Inter"/>
              </a:rPr>
              <a:t>秒長度的，而</a:t>
            </a:r>
            <a:r>
              <a:rPr lang="en-US" altLang="zh-TW" sz="1400" b="0" i="0">
                <a:solidFill>
                  <a:srgbClr val="151618"/>
                </a:solidFill>
                <a:effectLst/>
                <a:highlight>
                  <a:srgbClr val="F7F7F5"/>
                </a:highlight>
                <a:latin typeface="Inter"/>
              </a:rPr>
              <a:t>Gen3</a:t>
            </a:r>
            <a:r>
              <a:rPr lang="zh-TW" altLang="en-US" sz="1400" b="0" i="0">
                <a:solidFill>
                  <a:srgbClr val="151618"/>
                </a:solidFill>
                <a:effectLst/>
                <a:highlight>
                  <a:srgbClr val="F7F7F5"/>
                </a:highlight>
                <a:latin typeface="Inter"/>
              </a:rPr>
              <a:t>的生成速度也是超快：</a:t>
            </a:r>
            <a:r>
              <a:rPr lang="en-US" altLang="zh-TW" sz="1400" b="0" i="0">
                <a:solidFill>
                  <a:srgbClr val="151618"/>
                </a:solidFill>
                <a:effectLst/>
                <a:highlight>
                  <a:srgbClr val="F7F7F5"/>
                </a:highlight>
                <a:latin typeface="Inter"/>
              </a:rPr>
              <a:t>5</a:t>
            </a:r>
            <a:r>
              <a:rPr lang="zh-TW" altLang="en-US" sz="1400" b="0" i="0">
                <a:solidFill>
                  <a:srgbClr val="151618"/>
                </a:solidFill>
                <a:effectLst/>
                <a:highlight>
                  <a:srgbClr val="F7F7F5"/>
                </a:highlight>
                <a:latin typeface="Inter"/>
              </a:rPr>
              <a:t>秒的視頻只需</a:t>
            </a:r>
            <a:r>
              <a:rPr lang="en-US" altLang="zh-TW" sz="1400" b="0" i="0">
                <a:solidFill>
                  <a:srgbClr val="151618"/>
                </a:solidFill>
                <a:effectLst/>
                <a:highlight>
                  <a:srgbClr val="F7F7F5"/>
                </a:highlight>
                <a:latin typeface="Inter"/>
              </a:rPr>
              <a:t>45</a:t>
            </a:r>
            <a:r>
              <a:rPr lang="zh-TW" altLang="en-US" sz="1400" b="0" i="0">
                <a:solidFill>
                  <a:srgbClr val="151618"/>
                </a:solidFill>
                <a:effectLst/>
                <a:highlight>
                  <a:srgbClr val="F7F7F5"/>
                </a:highlight>
                <a:latin typeface="Inter"/>
              </a:rPr>
              <a:t>秒就能生成，</a:t>
            </a:r>
            <a:r>
              <a:rPr lang="en-US" altLang="zh-TW" sz="1400" b="0" i="0">
                <a:solidFill>
                  <a:srgbClr val="151618"/>
                </a:solidFill>
                <a:effectLst/>
                <a:highlight>
                  <a:srgbClr val="F7F7F5"/>
                </a:highlight>
                <a:latin typeface="Inter"/>
              </a:rPr>
              <a:t>10</a:t>
            </a:r>
            <a:r>
              <a:rPr lang="zh-TW" altLang="en-US" sz="1400" b="0" i="0">
                <a:solidFill>
                  <a:srgbClr val="151618"/>
                </a:solidFill>
                <a:effectLst/>
                <a:highlight>
                  <a:srgbClr val="F7F7F5"/>
                </a:highlight>
                <a:latin typeface="Inter"/>
              </a:rPr>
              <a:t>秒的視頻需要</a:t>
            </a:r>
            <a:r>
              <a:rPr lang="en-US" altLang="zh-TW" sz="1400" b="0" i="0">
                <a:solidFill>
                  <a:srgbClr val="151618"/>
                </a:solidFill>
                <a:effectLst/>
                <a:highlight>
                  <a:srgbClr val="F7F7F5"/>
                </a:highlight>
                <a:latin typeface="Inter"/>
              </a:rPr>
              <a:t>90</a:t>
            </a:r>
            <a:r>
              <a:rPr lang="zh-TW" altLang="en-US" sz="1400" b="0" i="0">
                <a:solidFill>
                  <a:srgbClr val="151618"/>
                </a:solidFill>
                <a:effectLst/>
                <a:highlight>
                  <a:srgbClr val="F7F7F5"/>
                </a:highlight>
                <a:latin typeface="Inter"/>
              </a:rPr>
              <a:t>秒。比市面上其他第二代</a:t>
            </a:r>
            <a:r>
              <a:rPr lang="en-US" altLang="zh-TW" sz="1400" b="0" i="0">
                <a:solidFill>
                  <a:srgbClr val="151618"/>
                </a:solidFill>
                <a:effectLst/>
                <a:highlight>
                  <a:srgbClr val="F7F7F5"/>
                </a:highlight>
                <a:latin typeface="Inter"/>
              </a:rPr>
              <a:t>AI</a:t>
            </a:r>
            <a:r>
              <a:rPr lang="zh-TW" altLang="en-US" sz="1400" b="0" i="0">
                <a:solidFill>
                  <a:srgbClr val="151618"/>
                </a:solidFill>
                <a:effectLst/>
                <a:highlight>
                  <a:srgbClr val="F7F7F5"/>
                </a:highlight>
                <a:latin typeface="Inter"/>
              </a:rPr>
              <a:t>視頻快了不止一倍。</a:t>
            </a:r>
          </a:p>
          <a:p>
            <a:pPr lvl="1">
              <a:buFont typeface="+mj-lt"/>
              <a:buAutoNum type="arabicPeriod"/>
            </a:pPr>
            <a:r>
              <a:rPr lang="zh-TW" altLang="en-US" sz="1400" b="0" i="0">
                <a:solidFill>
                  <a:srgbClr val="151618"/>
                </a:solidFill>
                <a:effectLst/>
                <a:highlight>
                  <a:srgbClr val="F7F7F5"/>
                </a:highlight>
                <a:latin typeface="Inter"/>
              </a:rPr>
              <a:t>審美大躍進</a:t>
            </a:r>
            <a:br>
              <a:rPr lang="zh-TW" altLang="en-US" sz="1400" b="0" i="0">
                <a:solidFill>
                  <a:srgbClr val="151618"/>
                </a:solidFill>
                <a:effectLst/>
                <a:highlight>
                  <a:srgbClr val="F7F7F5"/>
                </a:highlight>
                <a:latin typeface="Inter"/>
              </a:rPr>
            </a:br>
            <a:r>
              <a:rPr lang="zh-TW" altLang="en-US" sz="1400" b="0" i="0">
                <a:solidFill>
                  <a:srgbClr val="151618"/>
                </a:solidFill>
                <a:effectLst/>
                <a:highlight>
                  <a:srgbClr val="F7F7F5"/>
                </a:highlight>
                <a:latin typeface="Inter"/>
              </a:rPr>
              <a:t>不像有些</a:t>
            </a:r>
            <a:r>
              <a:rPr lang="en-US" altLang="zh-TW" sz="1400" b="0" i="0">
                <a:solidFill>
                  <a:srgbClr val="151618"/>
                </a:solidFill>
                <a:effectLst/>
                <a:highlight>
                  <a:srgbClr val="F7F7F5"/>
                </a:highlight>
                <a:latin typeface="Inter"/>
              </a:rPr>
              <a:t>AI</a:t>
            </a:r>
            <a:r>
              <a:rPr lang="zh-TW" altLang="en-US" sz="1400" b="0" i="0">
                <a:solidFill>
                  <a:srgbClr val="151618"/>
                </a:solidFill>
                <a:effectLst/>
                <a:highlight>
                  <a:srgbClr val="F7F7F5"/>
                </a:highlight>
                <a:latin typeface="Inter"/>
              </a:rPr>
              <a:t>視頻產品審美感人，很多</a:t>
            </a:r>
            <a:r>
              <a:rPr lang="en-US" altLang="zh-TW" sz="1400" b="0" i="0">
                <a:solidFill>
                  <a:srgbClr val="151618"/>
                </a:solidFill>
                <a:effectLst/>
                <a:highlight>
                  <a:srgbClr val="F7F7F5"/>
                </a:highlight>
                <a:latin typeface="Inter"/>
              </a:rPr>
              <a:t>add-on</a:t>
            </a:r>
            <a:r>
              <a:rPr lang="zh-TW" altLang="en-US" sz="1400" b="0" i="0">
                <a:solidFill>
                  <a:srgbClr val="151618"/>
                </a:solidFill>
                <a:effectLst/>
                <a:highlight>
                  <a:srgbClr val="F7F7F5"/>
                </a:highlight>
                <a:latin typeface="Inter"/>
              </a:rPr>
              <a:t>的東西可醜了，</a:t>
            </a:r>
            <a:r>
              <a:rPr lang="en-US" altLang="zh-TW" sz="1400" b="0" i="0">
                <a:solidFill>
                  <a:srgbClr val="151618"/>
                </a:solidFill>
                <a:effectLst/>
                <a:highlight>
                  <a:srgbClr val="F7F7F5"/>
                </a:highlight>
                <a:latin typeface="Inter"/>
              </a:rPr>
              <a:t>Runway</a:t>
            </a:r>
            <a:r>
              <a:rPr lang="zh-TW" altLang="en-US" sz="1400" b="0" i="0">
                <a:solidFill>
                  <a:srgbClr val="151618"/>
                </a:solidFill>
                <a:effectLst/>
                <a:highlight>
                  <a:srgbClr val="F7F7F5"/>
                </a:highlight>
                <a:latin typeface="Inter"/>
              </a:rPr>
              <a:t>的審美一向很強，畢竟人家是從做電影視效開始的比如</a:t>
            </a:r>
            <a:r>
              <a:rPr lang="en-US" altLang="zh-TW" sz="1400" b="0" i="0">
                <a:solidFill>
                  <a:srgbClr val="151618"/>
                </a:solidFill>
                <a:effectLst/>
                <a:highlight>
                  <a:srgbClr val="F7F7F5"/>
                </a:highlight>
                <a:latin typeface="Inter"/>
              </a:rPr>
              <a:t>《</a:t>
            </a:r>
            <a:r>
              <a:rPr lang="zh-TW" altLang="en-US" sz="1400" b="0" i="0">
                <a:solidFill>
                  <a:srgbClr val="151618"/>
                </a:solidFill>
                <a:effectLst/>
                <a:highlight>
                  <a:srgbClr val="F7F7F5"/>
                </a:highlight>
                <a:latin typeface="Inter"/>
              </a:rPr>
              <a:t>瞬息全宇宙</a:t>
            </a:r>
            <a:r>
              <a:rPr lang="en-US" altLang="zh-TW" sz="1400" b="0" i="0">
                <a:solidFill>
                  <a:srgbClr val="151618"/>
                </a:solidFill>
                <a:effectLst/>
                <a:highlight>
                  <a:srgbClr val="F7F7F5"/>
                </a:highlight>
                <a:latin typeface="Inter"/>
              </a:rPr>
              <a:t>》</a:t>
            </a:r>
            <a:r>
              <a:rPr lang="zh-TW" altLang="en-US" sz="1400" b="0" i="0">
                <a:solidFill>
                  <a:srgbClr val="151618"/>
                </a:solidFill>
                <a:effectLst/>
                <a:highlight>
                  <a:srgbClr val="F7F7F5"/>
                </a:highlight>
                <a:latin typeface="Inter"/>
              </a:rPr>
              <a:t>的特效也很棒呢。</a:t>
            </a:r>
          </a:p>
          <a:p>
            <a:pPr lvl="1">
              <a:buFont typeface="+mj-lt"/>
              <a:buAutoNum type="arabicPeriod"/>
            </a:pPr>
            <a:r>
              <a:rPr lang="zh-TW" altLang="en-US" sz="1400" b="0" i="0">
                <a:solidFill>
                  <a:srgbClr val="151618"/>
                </a:solidFill>
                <a:effectLst/>
                <a:highlight>
                  <a:srgbClr val="F7F7F5"/>
                </a:highlight>
                <a:latin typeface="Inter"/>
              </a:rPr>
              <a:t>充滿想象力</a:t>
            </a:r>
            <a:br>
              <a:rPr lang="zh-TW" altLang="en-US" sz="1400" b="0" i="0">
                <a:solidFill>
                  <a:srgbClr val="151618"/>
                </a:solidFill>
                <a:effectLst/>
                <a:highlight>
                  <a:srgbClr val="F7F7F5"/>
                </a:highlight>
                <a:latin typeface="Inter"/>
              </a:rPr>
            </a:br>
            <a:r>
              <a:rPr lang="zh-TW" altLang="en-US" sz="1400" b="0" i="0">
                <a:solidFill>
                  <a:srgbClr val="151618"/>
                </a:solidFill>
                <a:effectLst/>
                <a:highlight>
                  <a:srgbClr val="F7F7F5"/>
                </a:highlight>
                <a:latin typeface="Inter"/>
              </a:rPr>
              <a:t>雖然很多模型在真實效果上表現不俗，但在幻想、玄幻等場景中就表現不佳。但是</a:t>
            </a:r>
            <a:r>
              <a:rPr lang="en-US" altLang="zh-TW" sz="1400" b="0" i="0">
                <a:solidFill>
                  <a:srgbClr val="151618"/>
                </a:solidFill>
                <a:effectLst/>
                <a:highlight>
                  <a:srgbClr val="F7F7F5"/>
                </a:highlight>
                <a:latin typeface="Inter"/>
              </a:rPr>
              <a:t>Runway Gen3</a:t>
            </a:r>
            <a:r>
              <a:rPr lang="zh-TW" altLang="en-US" sz="1400" b="0" i="0">
                <a:solidFill>
                  <a:srgbClr val="151618"/>
                </a:solidFill>
                <a:effectLst/>
                <a:highlight>
                  <a:srgbClr val="F7F7F5"/>
                </a:highlight>
                <a:latin typeface="Inter"/>
              </a:rPr>
              <a:t>真的很強，比如：在夜晚的破舊城市，透過窗戶看到巨大奇怪生物走過，只有一盞街燈微弱著。這畫面想想就帥爆了！</a:t>
            </a:r>
          </a:p>
          <a:p>
            <a:pPr lvl="1">
              <a:buFont typeface="+mj-lt"/>
              <a:buAutoNum type="arabicPeriod"/>
            </a:pPr>
            <a:r>
              <a:rPr lang="zh-TW" altLang="en-US" sz="1400" b="0" i="0">
                <a:solidFill>
                  <a:srgbClr val="151618"/>
                </a:solidFill>
                <a:effectLst/>
                <a:highlight>
                  <a:srgbClr val="F7F7F5"/>
                </a:highlight>
                <a:latin typeface="Inter"/>
              </a:rPr>
              <a:t>物理規律</a:t>
            </a:r>
            <a:br>
              <a:rPr lang="zh-TW" altLang="en-US" sz="1400" b="0" i="0">
                <a:solidFill>
                  <a:srgbClr val="151618"/>
                </a:solidFill>
                <a:effectLst/>
                <a:highlight>
                  <a:srgbClr val="F7F7F5"/>
                </a:highlight>
                <a:latin typeface="Inter"/>
              </a:rPr>
            </a:br>
            <a:r>
              <a:rPr lang="zh-TW" altLang="en-US" sz="1400" b="0" i="0">
                <a:solidFill>
                  <a:srgbClr val="151618"/>
                </a:solidFill>
                <a:effectLst/>
                <a:highlight>
                  <a:srgbClr val="F7F7F5"/>
                </a:highlight>
                <a:latin typeface="Inter"/>
              </a:rPr>
              <a:t>從 </a:t>
            </a:r>
            <a:r>
              <a:rPr lang="en-US" altLang="zh-TW" sz="1400" b="0" i="0">
                <a:solidFill>
                  <a:srgbClr val="151618"/>
                </a:solidFill>
                <a:effectLst/>
                <a:highlight>
                  <a:srgbClr val="F7F7F5"/>
                </a:highlight>
                <a:latin typeface="Inter"/>
              </a:rPr>
              <a:t>Demo </a:t>
            </a:r>
            <a:r>
              <a:rPr lang="zh-TW" altLang="en-US" sz="1400" b="0" i="0">
                <a:solidFill>
                  <a:srgbClr val="151618"/>
                </a:solidFill>
                <a:effectLst/>
                <a:highlight>
                  <a:srgbClr val="F7F7F5"/>
                </a:highlight>
                <a:latin typeface="Inter"/>
              </a:rPr>
              <a:t>的影片來看 </a:t>
            </a:r>
            <a:r>
              <a:rPr lang="en-US" altLang="zh-TW" sz="1400" b="0" i="0">
                <a:solidFill>
                  <a:srgbClr val="151618"/>
                </a:solidFill>
                <a:effectLst/>
                <a:highlight>
                  <a:srgbClr val="F7F7F5"/>
                </a:highlight>
                <a:latin typeface="Inter"/>
              </a:rPr>
              <a:t>Gen3</a:t>
            </a:r>
            <a:r>
              <a:rPr lang="zh-TW" altLang="en-US" sz="1400" b="0" i="0">
                <a:solidFill>
                  <a:srgbClr val="151618"/>
                </a:solidFill>
                <a:effectLst/>
                <a:highlight>
                  <a:srgbClr val="F7F7F5"/>
                </a:highlight>
                <a:latin typeface="Inter"/>
              </a:rPr>
              <a:t>的物理規律也是無敵了，簡直是行業第一梯隊水平。</a:t>
            </a:r>
            <a:endParaRPr lang="en-US" altLang="zh-TW" sz="1400">
              <a:solidFill>
                <a:srgbClr val="151618"/>
              </a:solidFill>
              <a:highlight>
                <a:srgbClr val="F7F7F5"/>
              </a:highlight>
              <a:latin typeface="Inter"/>
            </a:endParaRPr>
          </a:p>
          <a:p>
            <a:pPr algn="l">
              <a:buFont typeface="+mj-lt"/>
              <a:buAutoNum type="arabicPeriod"/>
            </a:pPr>
            <a:r>
              <a:rPr lang="zh-TW" altLang="en-US" sz="1800" b="0" i="0">
                <a:solidFill>
                  <a:srgbClr val="151618"/>
                </a:solidFill>
                <a:effectLst/>
                <a:highlight>
                  <a:srgbClr val="F7F7F5"/>
                </a:highlight>
                <a:latin typeface="Inter"/>
              </a:rPr>
              <a:t>它在某些任務中與</a:t>
            </a:r>
            <a:r>
              <a:rPr lang="en-US" altLang="zh-TW" sz="1800" b="0" i="0">
                <a:solidFill>
                  <a:srgbClr val="151618"/>
                </a:solidFill>
                <a:effectLst/>
                <a:highlight>
                  <a:srgbClr val="F7F7F5"/>
                </a:highlight>
                <a:latin typeface="Inter"/>
              </a:rPr>
              <a:t>Sora</a:t>
            </a:r>
            <a:r>
              <a:rPr lang="zh-TW" altLang="en-US" sz="1800" b="0" i="0">
                <a:solidFill>
                  <a:srgbClr val="151618"/>
                </a:solidFill>
                <a:effectLst/>
                <a:highlight>
                  <a:srgbClr val="F7F7F5"/>
                </a:highlight>
                <a:latin typeface="Inter"/>
              </a:rPr>
              <a:t>一樣好，儘管我們現在還無從根 </a:t>
            </a:r>
            <a:r>
              <a:rPr lang="en-US" altLang="zh-TW" sz="1800" b="0" i="0">
                <a:solidFill>
                  <a:srgbClr val="151618"/>
                </a:solidFill>
                <a:effectLst/>
                <a:highlight>
                  <a:srgbClr val="F7F7F5"/>
                </a:highlight>
                <a:latin typeface="Inter"/>
              </a:rPr>
              <a:t>OpenAI </a:t>
            </a:r>
            <a:r>
              <a:rPr lang="zh-TW" altLang="en-US" sz="1800" b="0" i="0">
                <a:solidFill>
                  <a:srgbClr val="151618"/>
                </a:solidFill>
                <a:effectLst/>
                <a:highlight>
                  <a:srgbClr val="F7F7F5"/>
                </a:highlight>
                <a:latin typeface="Inter"/>
              </a:rPr>
              <a:t>的 </a:t>
            </a:r>
            <a:r>
              <a:rPr lang="en-US" altLang="zh-TW" sz="1800" b="0" i="0">
                <a:solidFill>
                  <a:srgbClr val="151618"/>
                </a:solidFill>
                <a:effectLst/>
                <a:highlight>
                  <a:srgbClr val="F7F7F5"/>
                </a:highlight>
                <a:latin typeface="Inter"/>
              </a:rPr>
              <a:t>Sora </a:t>
            </a:r>
            <a:r>
              <a:rPr lang="zh-TW" altLang="en-US" sz="1800" b="0" i="0">
                <a:solidFill>
                  <a:srgbClr val="151618"/>
                </a:solidFill>
                <a:effectLst/>
                <a:highlight>
                  <a:srgbClr val="F7F7F5"/>
                </a:highlight>
                <a:latin typeface="Inter"/>
              </a:rPr>
              <a:t>模型比較，但目前 </a:t>
            </a:r>
            <a:r>
              <a:rPr lang="en-US" altLang="zh-TW" sz="1800" b="0" i="0">
                <a:solidFill>
                  <a:srgbClr val="151618"/>
                </a:solidFill>
                <a:effectLst/>
                <a:highlight>
                  <a:srgbClr val="F7F7F5"/>
                </a:highlight>
                <a:latin typeface="Inter"/>
              </a:rPr>
              <a:t>Gen-3 </a:t>
            </a:r>
            <a:r>
              <a:rPr lang="zh-TW" altLang="en-US" sz="1800" b="0" i="0">
                <a:solidFill>
                  <a:srgbClr val="151618"/>
                </a:solidFill>
                <a:effectLst/>
                <a:highlight>
                  <a:srgbClr val="F7F7F5"/>
                </a:highlight>
                <a:latin typeface="Inter"/>
              </a:rPr>
              <a:t>已經推出了可以試用的版本，並開放所有人試用。而它在理解運動方面也比 </a:t>
            </a:r>
            <a:r>
              <a:rPr lang="en-US" altLang="zh-TW" sz="1800" b="0" i="0">
                <a:solidFill>
                  <a:srgbClr val="151618"/>
                </a:solidFill>
                <a:effectLst/>
                <a:highlight>
                  <a:srgbClr val="F7F7F5"/>
                </a:highlight>
                <a:latin typeface="Inter"/>
              </a:rPr>
              <a:t>Luma Labs Dream Machine </a:t>
            </a:r>
            <a:r>
              <a:rPr lang="zh-TW" altLang="en-US" sz="1800" b="0" i="0">
                <a:solidFill>
                  <a:srgbClr val="151618"/>
                </a:solidFill>
                <a:effectLst/>
                <a:highlight>
                  <a:srgbClr val="F7F7F5"/>
                </a:highlight>
                <a:latin typeface="Inter"/>
              </a:rPr>
              <a:t>更好，值得期待。</a:t>
            </a:r>
            <a:endParaRPr lang="en-US" altLang="zh-TW" sz="1800" b="0" i="0">
              <a:solidFill>
                <a:srgbClr val="151618"/>
              </a:solidFill>
              <a:effectLst/>
              <a:highlight>
                <a:srgbClr val="F7F7F5"/>
              </a:highlight>
              <a:latin typeface="Inter"/>
            </a:endParaRPr>
          </a:p>
          <a:p>
            <a:pPr algn="l">
              <a:buFont typeface="+mj-lt"/>
              <a:buAutoNum type="arabicPeriod"/>
            </a:pPr>
            <a:r>
              <a:rPr lang="en-US" altLang="zh-TW" sz="1800" b="0" i="0">
                <a:solidFill>
                  <a:srgbClr val="151618"/>
                </a:solidFill>
                <a:effectLst/>
                <a:highlight>
                  <a:srgbClr val="F7F7F5"/>
                </a:highlight>
                <a:latin typeface="Inter"/>
              </a:rPr>
              <a:t>https://openai.com/index/sora/</a:t>
            </a:r>
            <a:endParaRPr lang="zh-TW" altLang="en-US" sz="1800" b="0" i="0">
              <a:solidFill>
                <a:srgbClr val="151618"/>
              </a:solidFill>
              <a:effectLst/>
              <a:highlight>
                <a:srgbClr val="F7F7F5"/>
              </a:highlight>
              <a:latin typeface="Inter"/>
            </a:endParaRPr>
          </a:p>
          <a:p>
            <a:pPr marL="0" indent="0">
              <a:buNone/>
            </a:pPr>
            <a:br>
              <a:rPr lang="zh-TW" altLang="en-US" sz="1800"/>
            </a:br>
            <a:endParaRPr lang="zh-TW" altLang="en-US" sz="1800"/>
          </a:p>
        </p:txBody>
      </p:sp>
    </p:spTree>
    <p:extLst>
      <p:ext uri="{BB962C8B-B14F-4D97-AF65-F5344CB8AC3E}">
        <p14:creationId xmlns:p14="http://schemas.microsoft.com/office/powerpoint/2010/main" val="3842334584"/>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CEF482-3F0E-6787-0491-E911C1886547}"/>
              </a:ext>
            </a:extLst>
          </p:cNvPr>
          <p:cNvSpPr>
            <a:spLocks noGrp="1"/>
          </p:cNvSpPr>
          <p:nvPr>
            <p:ph type="title"/>
          </p:nvPr>
        </p:nvSpPr>
        <p:spPr/>
        <p:txBody>
          <a:bodyPr/>
          <a:lstStyle/>
          <a:p>
            <a:r>
              <a:rPr lang="en-US" altLang="zh-TW" sz="2400"/>
              <a:t>Video generation models as world simulators</a:t>
            </a:r>
            <a:br>
              <a:rPr lang="en-US" altLang="zh-TW" sz="2400"/>
            </a:br>
            <a:r>
              <a:rPr lang="zh-TW" altLang="en-US" sz="2400" b="0" i="0">
                <a:solidFill>
                  <a:srgbClr val="080808"/>
                </a:solidFill>
                <a:effectLst/>
                <a:highlight>
                  <a:srgbClr val="F9F9F9"/>
                </a:highlight>
                <a:latin typeface="Söhne"/>
              </a:rPr>
              <a:t>作為世界模擬器的  視訊生成建模</a:t>
            </a:r>
            <a:br>
              <a:rPr lang="zh-TW" altLang="en-US" sz="2400" b="0" i="0">
                <a:solidFill>
                  <a:srgbClr val="080808"/>
                </a:solidFill>
                <a:effectLst/>
                <a:highlight>
                  <a:srgbClr val="F9F9F9"/>
                </a:highlight>
                <a:latin typeface="Söhne"/>
              </a:rPr>
            </a:br>
            <a:endParaRPr lang="zh-TW" altLang="en-US" sz="2400"/>
          </a:p>
        </p:txBody>
      </p:sp>
      <p:sp>
        <p:nvSpPr>
          <p:cNvPr id="3" name="內容版面配置區 2">
            <a:extLst>
              <a:ext uri="{FF2B5EF4-FFF2-40B4-BE49-F238E27FC236}">
                <a16:creationId xmlns:a16="http://schemas.microsoft.com/office/drawing/2014/main" id="{72AB2E2B-3E00-46A0-2362-AF55AC5C68EB}"/>
              </a:ext>
            </a:extLst>
          </p:cNvPr>
          <p:cNvSpPr>
            <a:spLocks noGrp="1"/>
          </p:cNvSpPr>
          <p:nvPr>
            <p:ph idx="1"/>
          </p:nvPr>
        </p:nvSpPr>
        <p:spPr>
          <a:xfrm>
            <a:off x="304800" y="1143000"/>
            <a:ext cx="8686800" cy="5334000"/>
          </a:xfrm>
        </p:spPr>
        <p:txBody>
          <a:bodyPr/>
          <a:lstStyle/>
          <a:p>
            <a:r>
              <a:rPr lang="zh-TW" altLang="en-US" sz="2000"/>
              <a:t>生成建模，包括循環網路、 生成對抗網路、自回歸變壓器、 和擴散模型。 </a:t>
            </a:r>
            <a:r>
              <a:rPr lang="en-US" altLang="zh-TW" sz="2000"/>
              <a:t>(</a:t>
            </a:r>
            <a:r>
              <a:rPr lang="en-US" altLang="zh-TW" sz="2000" b="0" i="0">
                <a:solidFill>
                  <a:srgbClr val="080808"/>
                </a:solidFill>
                <a:effectLst/>
                <a:highlight>
                  <a:srgbClr val="F9F9F9"/>
                </a:highlight>
                <a:latin typeface="Söhne"/>
              </a:rPr>
              <a:t>recurrent networks,</a:t>
            </a:r>
            <a:r>
              <a:rPr lang="en-US" altLang="zh-TW" sz="2000" b="0" i="0" u="none" strike="noStrike" baseline="30000">
                <a:solidFill>
                  <a:srgbClr val="080808"/>
                </a:solidFill>
                <a:effectLst/>
                <a:highlight>
                  <a:srgbClr val="F9F9F9"/>
                </a:highlight>
                <a:latin typeface="Söhne"/>
              </a:rPr>
              <a:t> </a:t>
            </a:r>
            <a:r>
              <a:rPr lang="en-US" altLang="zh-TW" sz="2000" b="0" i="0">
                <a:solidFill>
                  <a:srgbClr val="080808"/>
                </a:solidFill>
                <a:effectLst/>
                <a:highlight>
                  <a:srgbClr val="F9F9F9"/>
                </a:highlight>
                <a:latin typeface="Söhne"/>
              </a:rPr>
              <a:t>generative adversarial networks,</a:t>
            </a:r>
            <a:r>
              <a:rPr lang="en-US" altLang="zh-TW" sz="2000" b="0" i="0" u="none" strike="noStrike" baseline="30000">
                <a:solidFill>
                  <a:srgbClr val="080808"/>
                </a:solidFill>
                <a:effectLst/>
                <a:highlight>
                  <a:srgbClr val="F9F9F9"/>
                </a:highlight>
                <a:latin typeface="Söhne"/>
              </a:rPr>
              <a:t> </a:t>
            </a:r>
            <a:r>
              <a:rPr lang="en-US" altLang="zh-TW" sz="2000" b="0" i="0">
                <a:solidFill>
                  <a:srgbClr val="080808"/>
                </a:solidFill>
                <a:effectLst/>
                <a:highlight>
                  <a:srgbClr val="F9F9F9"/>
                </a:highlight>
                <a:latin typeface="Söhne"/>
              </a:rPr>
              <a:t>autoregressive transformers,</a:t>
            </a:r>
            <a:r>
              <a:rPr lang="en-US" altLang="zh-TW" sz="2000" b="0" i="0" u="none" strike="noStrike" baseline="30000">
                <a:solidFill>
                  <a:srgbClr val="080808"/>
                </a:solidFill>
                <a:effectLst/>
                <a:highlight>
                  <a:srgbClr val="F9F9F9"/>
                </a:highlight>
                <a:latin typeface="Söhne"/>
              </a:rPr>
              <a:t> </a:t>
            </a:r>
            <a:r>
              <a:rPr lang="en-US" altLang="zh-TW" sz="2000" b="0" i="0">
                <a:solidFill>
                  <a:srgbClr val="080808"/>
                </a:solidFill>
                <a:effectLst/>
                <a:highlight>
                  <a:srgbClr val="F9F9F9"/>
                </a:highlight>
                <a:latin typeface="Söhne"/>
              </a:rPr>
              <a:t>and diffusion models</a:t>
            </a:r>
            <a:r>
              <a:rPr lang="en-US" altLang="zh-TW" sz="2000"/>
              <a:t>)</a:t>
            </a:r>
          </a:p>
          <a:p>
            <a:r>
              <a:rPr lang="zh-TW" altLang="en-US" sz="2000" b="0" i="0">
                <a:effectLst/>
                <a:highlight>
                  <a:srgbClr val="F9F9F9"/>
                </a:highlight>
                <a:latin typeface="Söhne"/>
              </a:rPr>
              <a:t>將視覺數據轉化為小區塊 </a:t>
            </a:r>
            <a:r>
              <a:rPr lang="en-US" altLang="zh-TW" sz="2000" b="0" i="0">
                <a:effectLst/>
                <a:highlight>
                  <a:srgbClr val="F9F9F9"/>
                </a:highlight>
                <a:latin typeface="Söhne"/>
              </a:rPr>
              <a:t>(visual data into patches)</a:t>
            </a:r>
            <a:endParaRPr lang="zh-TW" altLang="en-US" sz="2000" b="0" i="0">
              <a:effectLst/>
              <a:highlight>
                <a:srgbClr val="F9F9F9"/>
              </a:highlight>
              <a:latin typeface="Söhne"/>
            </a:endParaRPr>
          </a:p>
          <a:p>
            <a:r>
              <a:rPr lang="zh-TW" altLang="en-US" sz="2000" b="0" i="0">
                <a:effectLst/>
                <a:highlight>
                  <a:srgbClr val="F9F9F9"/>
                </a:highlight>
                <a:latin typeface="Söhne"/>
              </a:rPr>
              <a:t>視訊壓縮網絡 </a:t>
            </a:r>
            <a:r>
              <a:rPr lang="en-US" altLang="zh-TW" sz="2000" b="0" i="0">
                <a:effectLst/>
                <a:highlight>
                  <a:srgbClr val="F9F9F9"/>
                </a:highlight>
                <a:latin typeface="Söhne"/>
              </a:rPr>
              <a:t>(</a:t>
            </a:r>
            <a:r>
              <a:rPr lang="en-US" altLang="zh-TW" sz="2000" b="0" i="0">
                <a:solidFill>
                  <a:srgbClr val="080808"/>
                </a:solidFill>
                <a:effectLst/>
                <a:highlight>
                  <a:srgbClr val="F9F9F9"/>
                </a:highlight>
                <a:latin typeface="Söhne"/>
              </a:rPr>
              <a:t>reduces the dimensionality of visual data</a:t>
            </a:r>
            <a:r>
              <a:rPr lang="en-US" altLang="zh-TW" sz="2000" b="0" i="0">
                <a:effectLst/>
                <a:highlight>
                  <a:srgbClr val="F9F9F9"/>
                </a:highlight>
                <a:latin typeface="Söhne"/>
              </a:rPr>
              <a:t>)</a:t>
            </a:r>
            <a:endParaRPr lang="zh-TW" altLang="en-US" sz="2000" b="0" i="0">
              <a:effectLst/>
              <a:highlight>
                <a:srgbClr val="F9F9F9"/>
              </a:highlight>
              <a:latin typeface="Söhne"/>
            </a:endParaRPr>
          </a:p>
          <a:p>
            <a:r>
              <a:rPr lang="zh-TW" altLang="en-US" sz="2000" b="0" i="0">
                <a:effectLst/>
                <a:highlight>
                  <a:srgbClr val="F9F9F9"/>
                </a:highlight>
                <a:latin typeface="Söhne"/>
              </a:rPr>
              <a:t>時空隱含小區塊 </a:t>
            </a:r>
            <a:r>
              <a:rPr lang="en-US" altLang="zh-TW" sz="2000" b="0" i="0">
                <a:effectLst/>
                <a:highlight>
                  <a:srgbClr val="F9F9F9"/>
                </a:highlight>
                <a:latin typeface="Söhne"/>
              </a:rPr>
              <a:t>(Spacetime latent patches)</a:t>
            </a:r>
            <a:endParaRPr lang="zh-TW" altLang="en-US" sz="2000" b="0" i="0">
              <a:effectLst/>
              <a:highlight>
                <a:srgbClr val="F9F9F9"/>
              </a:highlight>
              <a:latin typeface="Söhne"/>
            </a:endParaRPr>
          </a:p>
          <a:p>
            <a:r>
              <a:rPr lang="zh-TW" altLang="en-US" sz="2000" b="0" i="0">
                <a:effectLst/>
                <a:highlight>
                  <a:srgbClr val="F9F9F9"/>
                </a:highlight>
                <a:latin typeface="Söhne"/>
              </a:rPr>
              <a:t>用於視訊生成的縮放轉換器 </a:t>
            </a:r>
            <a:r>
              <a:rPr lang="en-US" altLang="zh-TW" sz="2000" b="0" i="0">
                <a:effectLst/>
                <a:highlight>
                  <a:srgbClr val="F9F9F9"/>
                </a:highlight>
                <a:latin typeface="Söhne"/>
              </a:rPr>
              <a:t>(</a:t>
            </a:r>
            <a:r>
              <a:rPr lang="en-US" altLang="zh-TW" sz="2000" b="0" i="0">
                <a:solidFill>
                  <a:srgbClr val="080808"/>
                </a:solidFill>
                <a:effectLst/>
                <a:highlight>
                  <a:srgbClr val="F9F9F9"/>
                </a:highlight>
                <a:latin typeface="Söhne"/>
              </a:rPr>
              <a:t>predict the original “clean” patches</a:t>
            </a:r>
            <a:r>
              <a:rPr lang="en-US" altLang="zh-TW" sz="2000" b="0" i="0">
                <a:effectLst/>
                <a:highlight>
                  <a:srgbClr val="F9F9F9"/>
                </a:highlight>
                <a:latin typeface="Söhne"/>
              </a:rPr>
              <a:t>)</a:t>
            </a:r>
            <a:endParaRPr lang="zh-TW" altLang="en-US" sz="2000" b="0" i="0">
              <a:effectLst/>
              <a:highlight>
                <a:srgbClr val="F9F9F9"/>
              </a:highlight>
              <a:latin typeface="Söhne"/>
            </a:endParaRPr>
          </a:p>
          <a:p>
            <a:r>
              <a:rPr lang="zh-TW" altLang="en-US" sz="2000" b="0" i="0">
                <a:effectLst/>
                <a:highlight>
                  <a:srgbClr val="F9F9F9"/>
                </a:highlight>
                <a:latin typeface="Söhne"/>
              </a:rPr>
              <a:t>可變的持續時間、解析度、寬高比 </a:t>
            </a:r>
            <a:r>
              <a:rPr lang="en-US" altLang="zh-TW" sz="2000" b="0" i="0">
                <a:effectLst/>
                <a:highlight>
                  <a:srgbClr val="F9F9F9"/>
                </a:highlight>
                <a:latin typeface="Söhne"/>
              </a:rPr>
              <a:t>(</a:t>
            </a:r>
            <a:r>
              <a:rPr lang="en-US" altLang="zh-TW" sz="2000" b="0" i="0">
                <a:solidFill>
                  <a:srgbClr val="080808"/>
                </a:solidFill>
                <a:effectLst/>
                <a:highlight>
                  <a:srgbClr val="F9F9F9"/>
                </a:highlight>
                <a:latin typeface="Söhne"/>
              </a:rPr>
              <a:t>resize, crop or trim videos </a:t>
            </a:r>
            <a:r>
              <a:rPr lang="en-US" altLang="zh-TW" sz="2000" b="0" i="0">
                <a:effectLst/>
                <a:highlight>
                  <a:srgbClr val="F9F9F9"/>
                </a:highlight>
                <a:latin typeface="Söhne"/>
              </a:rPr>
              <a:t>)</a:t>
            </a:r>
            <a:endParaRPr lang="zh-TW" altLang="en-US" sz="2000" b="0" i="0">
              <a:effectLst/>
              <a:highlight>
                <a:srgbClr val="F9F9F9"/>
              </a:highlight>
              <a:latin typeface="Söhne"/>
            </a:endParaRPr>
          </a:p>
          <a:p>
            <a:r>
              <a:rPr lang="zh-TW" altLang="en-US" sz="2000" b="0" i="0">
                <a:effectLst/>
                <a:highlight>
                  <a:srgbClr val="F9F9F9"/>
                </a:highlight>
                <a:latin typeface="Söhne"/>
              </a:rPr>
              <a:t>取樣靈活性 </a:t>
            </a:r>
            <a:r>
              <a:rPr lang="en-US" altLang="zh-TW" sz="2000" b="0" i="0">
                <a:effectLst/>
                <a:highlight>
                  <a:srgbClr val="F9F9F9"/>
                </a:highlight>
                <a:latin typeface="Söhne"/>
              </a:rPr>
              <a:t>(</a:t>
            </a:r>
            <a:r>
              <a:rPr lang="en-US" altLang="zh-TW" sz="2000" b="0" i="0">
                <a:solidFill>
                  <a:srgbClr val="080808"/>
                </a:solidFill>
                <a:effectLst/>
                <a:highlight>
                  <a:srgbClr val="F9F9F9"/>
                </a:highlight>
                <a:latin typeface="Söhne"/>
              </a:rPr>
              <a:t>create content for different devices </a:t>
            </a:r>
            <a:r>
              <a:rPr lang="en-US" altLang="zh-TW" sz="2000" b="0" i="0">
                <a:effectLst/>
                <a:highlight>
                  <a:srgbClr val="F9F9F9"/>
                </a:highlight>
                <a:latin typeface="Söhne"/>
              </a:rPr>
              <a:t>)</a:t>
            </a:r>
            <a:endParaRPr lang="zh-TW" altLang="en-US" sz="2000" b="0" i="0">
              <a:effectLst/>
              <a:highlight>
                <a:srgbClr val="F9F9F9"/>
              </a:highlight>
              <a:latin typeface="Söhne"/>
            </a:endParaRPr>
          </a:p>
          <a:p>
            <a:r>
              <a:rPr lang="zh-TW" altLang="en-US" sz="2000" b="0" i="0">
                <a:effectLst/>
                <a:highlight>
                  <a:srgbClr val="F9F9F9"/>
                </a:highlight>
                <a:latin typeface="Söhne"/>
              </a:rPr>
              <a:t>改進的框架和構圖 </a:t>
            </a:r>
            <a:r>
              <a:rPr lang="en-US" altLang="zh-TW" sz="2000" b="0" i="0">
                <a:effectLst/>
                <a:highlight>
                  <a:srgbClr val="F9F9F9"/>
                </a:highlight>
                <a:latin typeface="Söhne"/>
              </a:rPr>
              <a:t>(</a:t>
            </a:r>
            <a:r>
              <a:rPr lang="en-US" altLang="zh-TW" sz="2000" b="0" i="0">
                <a:solidFill>
                  <a:srgbClr val="080808"/>
                </a:solidFill>
                <a:effectLst/>
                <a:highlight>
                  <a:srgbClr val="F9F9F9"/>
                </a:highlight>
                <a:latin typeface="Söhne"/>
              </a:rPr>
              <a:t>improves composition and framing</a:t>
            </a:r>
            <a:r>
              <a:rPr lang="en-US" altLang="zh-TW" sz="2000" b="0" i="0">
                <a:effectLst/>
                <a:highlight>
                  <a:srgbClr val="F9F9F9"/>
                </a:highlight>
                <a:latin typeface="Söhne"/>
              </a:rPr>
              <a:t>)</a:t>
            </a:r>
            <a:endParaRPr lang="zh-TW" altLang="en-US" sz="2000" b="0" i="0">
              <a:effectLst/>
              <a:highlight>
                <a:srgbClr val="F9F9F9"/>
              </a:highlight>
              <a:latin typeface="Söhne"/>
            </a:endParaRPr>
          </a:p>
          <a:p>
            <a:r>
              <a:rPr lang="zh-TW" altLang="en-US" sz="2000" b="0" i="0">
                <a:effectLst/>
                <a:highlight>
                  <a:srgbClr val="F9F9F9"/>
                </a:highlight>
                <a:latin typeface="Söhne"/>
              </a:rPr>
              <a:t>語言理解 </a:t>
            </a:r>
            <a:r>
              <a:rPr lang="en-US" altLang="zh-TW" sz="2000" b="0" i="0">
                <a:effectLst/>
                <a:highlight>
                  <a:srgbClr val="F9F9F9"/>
                </a:highlight>
                <a:latin typeface="Söhne"/>
              </a:rPr>
              <a:t>(</a:t>
            </a:r>
            <a:r>
              <a:rPr lang="en-US" altLang="zh-TW" sz="2000" b="0" i="0">
                <a:solidFill>
                  <a:srgbClr val="080808"/>
                </a:solidFill>
                <a:effectLst/>
                <a:highlight>
                  <a:srgbClr val="F9F9F9"/>
                </a:highlight>
                <a:latin typeface="Söhne"/>
              </a:rPr>
              <a:t>text-to-video generation </a:t>
            </a:r>
            <a:r>
              <a:rPr lang="en-US" altLang="zh-TW" sz="2000" b="0" i="0">
                <a:effectLst/>
                <a:highlight>
                  <a:srgbClr val="F9F9F9"/>
                </a:highlight>
                <a:latin typeface="Söhne"/>
              </a:rPr>
              <a:t>)</a:t>
            </a:r>
          </a:p>
          <a:p>
            <a:pPr lvl="4"/>
            <a:endParaRPr lang="en-US" altLang="zh-TW" sz="1800" b="0" i="0">
              <a:effectLst/>
              <a:highlight>
                <a:srgbClr val="F9F9F9"/>
              </a:highlight>
              <a:latin typeface="Söhne"/>
            </a:endParaRPr>
          </a:p>
          <a:p>
            <a:pPr marL="0" indent="0">
              <a:buNone/>
            </a:pPr>
            <a:r>
              <a:rPr lang="en-US" altLang="zh-TW" sz="1050" b="0" i="0">
                <a:effectLst/>
                <a:highlight>
                  <a:srgbClr val="F9F9F9"/>
                </a:highlight>
                <a:latin typeface="Söhne"/>
                <a:hlinkClick r:id="rId3"/>
              </a:rPr>
              <a:t>https://openai.com/index/video-generation-models-as-world-simulators/</a:t>
            </a:r>
            <a:endParaRPr lang="en-US" altLang="zh-TW" sz="1050" b="0" i="0">
              <a:effectLst/>
              <a:highlight>
                <a:srgbClr val="F9F9F9"/>
              </a:highlight>
              <a:latin typeface="Söhne"/>
            </a:endParaRPr>
          </a:p>
          <a:p>
            <a:pPr marL="0" indent="0">
              <a:buNone/>
            </a:pPr>
            <a:r>
              <a:rPr lang="en-US" altLang="zh-TW" sz="1050" b="0" i="0">
                <a:effectLst/>
                <a:highlight>
                  <a:srgbClr val="F9F9F9"/>
                </a:highlight>
                <a:latin typeface="Söhne"/>
              </a:rPr>
              <a:t>https://labs.botsnova.com/2024/02/16/openai-sora/#%E4%BB%80%E9%BA%BC%E6%98%AF_Diffusion_Transformer%EF%BC%88DiT%EF%BC%89</a:t>
            </a:r>
            <a:endParaRPr lang="zh-TW" altLang="en-US" sz="1050" b="0" i="0">
              <a:effectLst/>
              <a:highlight>
                <a:srgbClr val="F9F9F9"/>
              </a:highlight>
              <a:latin typeface="Söhne"/>
            </a:endParaRPr>
          </a:p>
          <a:p>
            <a:endParaRPr lang="zh-TW" altLang="en-US" sz="2000"/>
          </a:p>
        </p:txBody>
      </p:sp>
    </p:spTree>
    <p:extLst>
      <p:ext uri="{BB962C8B-B14F-4D97-AF65-F5344CB8AC3E}">
        <p14:creationId xmlns:p14="http://schemas.microsoft.com/office/powerpoint/2010/main" val="2660341328"/>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3CC8AB-E98C-4F60-0C5A-0662CC852501}"/>
              </a:ext>
            </a:extLst>
          </p:cNvPr>
          <p:cNvSpPr>
            <a:spLocks noGrp="1"/>
          </p:cNvSpPr>
          <p:nvPr>
            <p:ph type="title"/>
          </p:nvPr>
        </p:nvSpPr>
        <p:spPr>
          <a:xfrm>
            <a:off x="899592" y="0"/>
            <a:ext cx="7581900" cy="332656"/>
          </a:xfrm>
        </p:spPr>
        <p:txBody>
          <a:bodyPr/>
          <a:lstStyle/>
          <a:p>
            <a:r>
              <a:rPr lang="en-US" altLang="zh-TW" sz="2000" dirty="0"/>
              <a:t>What are the Top Applications of Generative AI?</a:t>
            </a:r>
            <a:endParaRPr lang="zh-TW" altLang="en-US" sz="2000" dirty="0"/>
          </a:p>
        </p:txBody>
      </p:sp>
      <p:sp>
        <p:nvSpPr>
          <p:cNvPr id="3" name="內容版面配置區 2">
            <a:extLst>
              <a:ext uri="{FF2B5EF4-FFF2-40B4-BE49-F238E27FC236}">
                <a16:creationId xmlns:a16="http://schemas.microsoft.com/office/drawing/2014/main" id="{F1F5DB8C-E619-A41D-6D13-BEF988A98B47}"/>
              </a:ext>
            </a:extLst>
          </p:cNvPr>
          <p:cNvSpPr>
            <a:spLocks noGrp="1"/>
          </p:cNvSpPr>
          <p:nvPr>
            <p:ph idx="1"/>
          </p:nvPr>
        </p:nvSpPr>
        <p:spPr>
          <a:xfrm>
            <a:off x="107504" y="332656"/>
            <a:ext cx="8856984" cy="6264696"/>
          </a:xfrm>
        </p:spPr>
        <p:txBody>
          <a:bodyPr numCol="2"/>
          <a:lstStyle/>
          <a:p>
            <a:pPr marL="0" indent="0" algn="l">
              <a:buNone/>
            </a:pPr>
            <a:r>
              <a:rPr lang="en-US" altLang="zh-TW" sz="900" b="1" i="0" dirty="0">
                <a:solidFill>
                  <a:srgbClr val="242424"/>
                </a:solidFill>
                <a:effectLst/>
                <a:highlight>
                  <a:srgbClr val="FFFFFF"/>
                </a:highlight>
                <a:latin typeface="sohne"/>
              </a:rPr>
              <a:t>Marketing, Advertising, and Entertainment Industry</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Content Creation</a:t>
            </a:r>
            <a:r>
              <a:rPr lang="en-US" altLang="zh-TW" sz="900" b="0" i="0" dirty="0">
                <a:solidFill>
                  <a:srgbClr val="242424"/>
                </a:solidFill>
                <a:effectLst/>
                <a:highlight>
                  <a:srgbClr val="FFFFFF"/>
                </a:highlight>
                <a:latin typeface="source-serif-pro"/>
              </a:rPr>
              <a:t>: Generative AI powers content creation in the form of art, music, literature, and more. Artists and musicians employ AI to generate new pieces and explore innovative creative directions.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Video Game Development</a:t>
            </a:r>
            <a:r>
              <a:rPr lang="en-US" altLang="zh-TW" sz="900" b="0" i="0" dirty="0">
                <a:solidFill>
                  <a:srgbClr val="242424"/>
                </a:solidFill>
                <a:effectLst/>
                <a:highlight>
                  <a:srgbClr val="FFFFFF"/>
                </a:highlight>
                <a:latin typeface="source-serif-pro"/>
              </a:rPr>
              <a:t>: AI-driven generative systems create game environments, characters, and even dialogues, reducing the time and resources required for game development.</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Scriptwriting</a:t>
            </a:r>
            <a:r>
              <a:rPr lang="en-US" altLang="zh-TW" sz="900" b="0" i="0" dirty="0">
                <a:solidFill>
                  <a:srgbClr val="242424"/>
                </a:solidFill>
                <a:effectLst/>
                <a:highlight>
                  <a:srgbClr val="FFFFFF"/>
                </a:highlight>
                <a:latin typeface="source-serif-pro"/>
              </a:rPr>
              <a:t>: Screenwriters and content creators leverage Generative AI to assist in scriptwriting by generating dialogues, plotlines, and character interactions.</a:t>
            </a:r>
          </a:p>
          <a:p>
            <a:pPr marL="0" indent="0" algn="l">
              <a:buNone/>
            </a:pPr>
            <a:r>
              <a:rPr lang="en-US" altLang="zh-TW" sz="900" b="1" i="0" dirty="0">
                <a:solidFill>
                  <a:srgbClr val="242424"/>
                </a:solidFill>
                <a:effectLst/>
                <a:highlight>
                  <a:srgbClr val="FFFFFF"/>
                </a:highlight>
                <a:latin typeface="sohne"/>
              </a:rPr>
              <a:t>Education Sector</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Personalized Learning:</a:t>
            </a:r>
            <a:r>
              <a:rPr lang="en-US" altLang="zh-TW" sz="900" b="0" i="0" dirty="0">
                <a:solidFill>
                  <a:srgbClr val="242424"/>
                </a:solidFill>
                <a:effectLst/>
                <a:highlight>
                  <a:srgbClr val="FFFFFF"/>
                </a:highlight>
                <a:latin typeface="source-serif-pro"/>
              </a:rPr>
              <a:t> Generative AI adapts educational content to individual student needs by generating tailored assignments, quizzes, and study materials, promoting personalized learning experiences.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Knowledge base:</a:t>
            </a:r>
            <a:r>
              <a:rPr lang="en-US" altLang="zh-TW" sz="900" b="0" i="0" dirty="0">
                <a:solidFill>
                  <a:srgbClr val="242424"/>
                </a:solidFill>
                <a:effectLst/>
                <a:highlight>
                  <a:srgbClr val="FFFFFF"/>
                </a:highlight>
                <a:latin typeface="source-serif-pro"/>
              </a:rPr>
              <a:t> Generative AI can be used to create an exhaustive knowledge base which can be used by students to gain momentary information in a conversational style.</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Virtual Labs:</a:t>
            </a:r>
            <a:r>
              <a:rPr lang="en-US" altLang="zh-TW" sz="900" b="0" i="0" dirty="0">
                <a:solidFill>
                  <a:srgbClr val="242424"/>
                </a:solidFill>
                <a:effectLst/>
                <a:highlight>
                  <a:srgbClr val="FFFFFF"/>
                </a:highlight>
                <a:latin typeface="source-serif-pro"/>
              </a:rPr>
              <a:t> Generative AI powers virtual laboratories, simulating experiments and scenarios for students studying science, engineering, and other practical disciplines.</a:t>
            </a:r>
          </a:p>
          <a:p>
            <a:pPr marL="0" indent="0" algn="l">
              <a:buNone/>
            </a:pPr>
            <a:r>
              <a:rPr lang="en-US" altLang="zh-TW" sz="900" b="1" i="0" dirty="0">
                <a:solidFill>
                  <a:srgbClr val="242424"/>
                </a:solidFill>
                <a:effectLst/>
                <a:highlight>
                  <a:srgbClr val="FFFFFF"/>
                </a:highlight>
                <a:latin typeface="sohne"/>
              </a:rPr>
              <a:t>Healthcare Industry</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Medical Image Generation</a:t>
            </a:r>
            <a:r>
              <a:rPr lang="en-US" altLang="zh-TW" sz="900" b="0" i="0" dirty="0">
                <a:solidFill>
                  <a:srgbClr val="242424"/>
                </a:solidFill>
                <a:effectLst/>
                <a:highlight>
                  <a:srgbClr val="FFFFFF"/>
                </a:highlight>
                <a:latin typeface="source-serif-pro"/>
              </a:rPr>
              <a:t>: Generative AI is utilized to generate synthetic medical images for training machine learning models, enhancing diagnostic accuracy, and simulating rare medical conditions for educational purposes.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Drug Discovery</a:t>
            </a:r>
            <a:r>
              <a:rPr lang="en-US" altLang="zh-TW" sz="900" b="0" i="0" dirty="0">
                <a:solidFill>
                  <a:srgbClr val="242424"/>
                </a:solidFill>
                <a:effectLst/>
                <a:highlight>
                  <a:srgbClr val="FFFFFF"/>
                </a:highlight>
                <a:latin typeface="source-serif-pro"/>
              </a:rPr>
              <a:t>: Pharmaceutical companies employ Generative AI to discover new drug compounds by generating molecular structures, accelerating the drug development process.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Personalized Medicine</a:t>
            </a:r>
            <a:r>
              <a:rPr lang="en-US" altLang="zh-TW" sz="900" b="0" i="0" dirty="0">
                <a:solidFill>
                  <a:srgbClr val="242424"/>
                </a:solidFill>
                <a:effectLst/>
                <a:highlight>
                  <a:srgbClr val="FFFFFF"/>
                </a:highlight>
                <a:latin typeface="source-serif-pro"/>
              </a:rPr>
              <a:t>: AI-driven generative models analyze patient data to generate personalized treatment plans, accounting for genetic factors, medical history, and current health conditions.</a:t>
            </a:r>
          </a:p>
          <a:p>
            <a:pPr marL="0" indent="0" algn="l">
              <a:buNone/>
            </a:pPr>
            <a:r>
              <a:rPr lang="en-US" altLang="zh-TW" sz="900" b="1" i="0" dirty="0">
                <a:solidFill>
                  <a:srgbClr val="242424"/>
                </a:solidFill>
                <a:effectLst/>
                <a:highlight>
                  <a:srgbClr val="FFFFFF"/>
                </a:highlight>
                <a:latin typeface="sohne"/>
              </a:rPr>
              <a:t>Manufacturing Industry</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Product Design</a:t>
            </a:r>
            <a:r>
              <a:rPr lang="en-US" altLang="zh-TW" sz="900" b="0" i="0" dirty="0">
                <a:solidFill>
                  <a:srgbClr val="242424"/>
                </a:solidFill>
                <a:effectLst/>
                <a:highlight>
                  <a:srgbClr val="FFFFFF"/>
                </a:highlight>
                <a:latin typeface="source-serif-pro"/>
              </a:rPr>
              <a:t>: Generative design utilizes AI algorithms to generate optimized product designs, considering factors such as materials, weight, and structural integrity, streamlining the product development process.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Quality Control</a:t>
            </a:r>
            <a:r>
              <a:rPr lang="en-US" altLang="zh-TW" sz="900" b="0" i="0" dirty="0">
                <a:solidFill>
                  <a:srgbClr val="242424"/>
                </a:solidFill>
                <a:effectLst/>
                <a:highlight>
                  <a:srgbClr val="FFFFFF"/>
                </a:highlight>
                <a:latin typeface="source-serif-pro"/>
              </a:rPr>
              <a:t>: Generative AI models generate synthetic data for quality control testing, ensuring that manufacturing processes adhere to quality standards.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Supply Chain Optimization</a:t>
            </a:r>
            <a:r>
              <a:rPr lang="en-US" altLang="zh-TW" sz="900" b="0" i="0" dirty="0">
                <a:solidFill>
                  <a:srgbClr val="242424"/>
                </a:solidFill>
                <a:effectLst/>
                <a:highlight>
                  <a:srgbClr val="FFFFFF"/>
                </a:highlight>
                <a:latin typeface="source-serif-pro"/>
              </a:rPr>
              <a:t>: AI-generated demand forecasts and supply chain scenarios help manufacturers make informed decisions about production and distribution.</a:t>
            </a:r>
          </a:p>
          <a:p>
            <a:pPr algn="l"/>
            <a:r>
              <a:rPr lang="en-US" altLang="zh-TW" sz="900" b="1" i="0" dirty="0">
                <a:solidFill>
                  <a:srgbClr val="242424"/>
                </a:solidFill>
                <a:effectLst/>
                <a:highlight>
                  <a:srgbClr val="FFFFFF"/>
                </a:highlight>
                <a:latin typeface="sohne"/>
              </a:rPr>
              <a:t>Software &amp; Tech Industry</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Code Generation:</a:t>
            </a:r>
            <a:r>
              <a:rPr lang="en-US" altLang="zh-TW" sz="900" b="0" i="0" dirty="0">
                <a:solidFill>
                  <a:srgbClr val="242424"/>
                </a:solidFill>
                <a:effectLst/>
                <a:highlight>
                  <a:srgbClr val="FFFFFF"/>
                </a:highlight>
                <a:latin typeface="source-serif-pro"/>
              </a:rPr>
              <a:t> Generative AI can assist developers by generating code snippets and templates for common programming tasks, speeding up development processes.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Bug Detection:</a:t>
            </a:r>
            <a:r>
              <a:rPr lang="en-US" altLang="zh-TW" sz="900" b="0" i="0" dirty="0">
                <a:solidFill>
                  <a:srgbClr val="242424"/>
                </a:solidFill>
                <a:effectLst/>
                <a:highlight>
                  <a:srgbClr val="FFFFFF"/>
                </a:highlight>
                <a:latin typeface="source-serif-pro"/>
              </a:rPr>
              <a:t> AI-powered tools can generate synthetic test cases and scenarios to help identify and fix software bugs more efficiently.</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IT Security:</a:t>
            </a:r>
            <a:r>
              <a:rPr lang="en-US" altLang="zh-TW" sz="900" b="0" i="0" dirty="0">
                <a:solidFill>
                  <a:srgbClr val="242424"/>
                </a:solidFill>
                <a:effectLst/>
                <a:highlight>
                  <a:srgbClr val="FFFFFF"/>
                </a:highlight>
                <a:latin typeface="source-serif-pro"/>
              </a:rPr>
              <a:t> Generative AI models can simulate cyberattack scenarios to help IT departments identify vulnerabilities and enhance cybersecurity measures.</a:t>
            </a:r>
          </a:p>
          <a:p>
            <a:pPr marL="0" indent="0" algn="l">
              <a:buNone/>
            </a:pPr>
            <a:r>
              <a:rPr lang="en-US" altLang="zh-TW" sz="900" b="1" i="0" dirty="0">
                <a:solidFill>
                  <a:srgbClr val="242424"/>
                </a:solidFill>
                <a:effectLst/>
                <a:highlight>
                  <a:srgbClr val="FFFFFF"/>
                </a:highlight>
                <a:latin typeface="sohne"/>
              </a:rPr>
              <a:t>Application by Function</a:t>
            </a:r>
          </a:p>
          <a:p>
            <a:pPr algn="l"/>
            <a:r>
              <a:rPr lang="en-US" altLang="zh-TW" sz="900" b="1" i="0" dirty="0">
                <a:solidFill>
                  <a:srgbClr val="242424"/>
                </a:solidFill>
                <a:effectLst/>
                <a:highlight>
                  <a:srgbClr val="FFFFFF"/>
                </a:highlight>
                <a:latin typeface="sohne"/>
              </a:rPr>
              <a:t>Customer Service</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Chatbots and Virtual Assistants:</a:t>
            </a:r>
            <a:r>
              <a:rPr lang="en-US" altLang="zh-TW" sz="900" b="0" i="0" dirty="0">
                <a:solidFill>
                  <a:srgbClr val="242424"/>
                </a:solidFill>
                <a:effectLst/>
                <a:highlight>
                  <a:srgbClr val="FFFFFF"/>
                </a:highlight>
                <a:latin typeface="source-serif-pro"/>
              </a:rPr>
              <a:t> Generative AI powers intelligent chatbots and virtual assistants that handle customer inquiries, provide information, and troubleshoot issues 24/7.</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Sentiment Analysis:</a:t>
            </a:r>
            <a:r>
              <a:rPr lang="en-US" altLang="zh-TW" sz="900" b="0" i="0" dirty="0">
                <a:solidFill>
                  <a:srgbClr val="242424"/>
                </a:solidFill>
                <a:effectLst/>
                <a:highlight>
                  <a:srgbClr val="FFFFFF"/>
                </a:highlight>
                <a:latin typeface="source-serif-pro"/>
              </a:rPr>
              <a:t> AI-generated sentiment analysis reports help customer service teams understand customer emotions and feedback, enabling more empathetic and effective responses.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Automated Ticket Routing:</a:t>
            </a:r>
            <a:r>
              <a:rPr lang="en-US" altLang="zh-TW" sz="900" b="0" i="0" dirty="0">
                <a:solidFill>
                  <a:srgbClr val="242424"/>
                </a:solidFill>
                <a:effectLst/>
                <a:highlight>
                  <a:srgbClr val="FFFFFF"/>
                </a:highlight>
                <a:latin typeface="source-serif-pro"/>
              </a:rPr>
              <a:t> Generative AI algorithms assist in routing customer inquiries to the right department or agent, optimizing response times and issue resolution.</a:t>
            </a:r>
          </a:p>
          <a:p>
            <a:pPr marL="0" indent="0" algn="l">
              <a:buNone/>
            </a:pPr>
            <a:r>
              <a:rPr lang="en-US" altLang="zh-TW" sz="900" b="1" i="0" dirty="0">
                <a:solidFill>
                  <a:srgbClr val="242424"/>
                </a:solidFill>
                <a:effectLst/>
                <a:highlight>
                  <a:srgbClr val="FFFFFF"/>
                </a:highlight>
                <a:latin typeface="sohne"/>
              </a:rPr>
              <a:t>Marketing</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Content Generation</a:t>
            </a:r>
            <a:r>
              <a:rPr lang="en-US" altLang="zh-TW" sz="900" b="0" i="0" dirty="0">
                <a:solidFill>
                  <a:srgbClr val="242424"/>
                </a:solidFill>
                <a:effectLst/>
                <a:highlight>
                  <a:srgbClr val="FFFFFF"/>
                </a:highlight>
                <a:latin typeface="source-serif-pro"/>
              </a:rPr>
              <a:t>: Generative AI assists marketers in generating high-quality and engaging content, including blog posts, social media updates, and ad copy.</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Personalization</a:t>
            </a:r>
            <a:r>
              <a:rPr lang="en-US" altLang="zh-TW" sz="900" b="0" i="0" dirty="0">
                <a:solidFill>
                  <a:srgbClr val="242424"/>
                </a:solidFill>
                <a:effectLst/>
                <a:highlight>
                  <a:srgbClr val="FFFFFF"/>
                </a:highlight>
                <a:latin typeface="source-serif-pro"/>
              </a:rPr>
              <a:t>: AI algorithms use customer data to generate personalized marketing campaigns, tailoring content and recommendations for individual customers.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A/B Testing</a:t>
            </a:r>
            <a:r>
              <a:rPr lang="en-US" altLang="zh-TW" sz="900" b="0" i="0" dirty="0">
                <a:solidFill>
                  <a:srgbClr val="242424"/>
                </a:solidFill>
                <a:effectLst/>
                <a:highlight>
                  <a:srgbClr val="FFFFFF"/>
                </a:highlight>
                <a:latin typeface="source-serif-pro"/>
              </a:rPr>
              <a:t>: Generative AI can propose A/B testing ideas, helping marketers refine their strategies by predicting which variations will yield the best results.</a:t>
            </a:r>
          </a:p>
          <a:p>
            <a:pPr marL="0" indent="0" algn="l">
              <a:buNone/>
            </a:pPr>
            <a:r>
              <a:rPr lang="en-US" altLang="zh-TW" sz="900" b="1" i="0" dirty="0">
                <a:solidFill>
                  <a:srgbClr val="242424"/>
                </a:solidFill>
                <a:effectLst/>
                <a:highlight>
                  <a:srgbClr val="FFFFFF"/>
                </a:highlight>
                <a:latin typeface="sohne"/>
              </a:rPr>
              <a:t>Human Resources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Automated Resume Screening:</a:t>
            </a:r>
            <a:r>
              <a:rPr lang="en-US" altLang="zh-TW" sz="900" b="0" i="0" dirty="0">
                <a:solidFill>
                  <a:srgbClr val="242424"/>
                </a:solidFill>
                <a:effectLst/>
                <a:highlight>
                  <a:srgbClr val="FFFFFF"/>
                </a:highlight>
                <a:latin typeface="source-serif-pro"/>
              </a:rPr>
              <a:t> Generative AI accelerates the screening process by categorizing resumes based on different parameters like qualification, education, skill, etc.</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Personalized Learning Pathways:</a:t>
            </a:r>
            <a:r>
              <a:rPr lang="en-US" altLang="zh-TW" sz="900" b="0" i="0" dirty="0">
                <a:solidFill>
                  <a:srgbClr val="242424"/>
                </a:solidFill>
                <a:effectLst/>
                <a:highlight>
                  <a:srgbClr val="FFFFFF"/>
                </a:highlight>
                <a:latin typeface="source-serif-pro"/>
              </a:rPr>
              <a:t> AI tailors employee development plans by generating customized training recommendations, automated evaluations, etc.</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Virtual HR Assistants:</a:t>
            </a:r>
            <a:r>
              <a:rPr lang="en-US" altLang="zh-TW" sz="900" b="0" i="0" dirty="0">
                <a:solidFill>
                  <a:srgbClr val="242424"/>
                </a:solidFill>
                <a:effectLst/>
                <a:highlight>
                  <a:srgbClr val="FFFFFF"/>
                </a:highlight>
                <a:latin typeface="source-serif-pro"/>
              </a:rPr>
              <a:t> Chatbots powered by Generative AI can share policy information with employees, onboard new hires seamlessly, answer organizational questions, etc.</a:t>
            </a:r>
          </a:p>
          <a:p>
            <a:pPr marL="0" indent="0" algn="l">
              <a:buNone/>
            </a:pPr>
            <a:r>
              <a:rPr lang="en-US" altLang="zh-TW" sz="900" b="1" i="0" dirty="0">
                <a:solidFill>
                  <a:srgbClr val="242424"/>
                </a:solidFill>
                <a:effectLst/>
                <a:highlight>
                  <a:srgbClr val="FFFFFF"/>
                </a:highlight>
                <a:latin typeface="sohne"/>
              </a:rPr>
              <a:t>Sales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Lead Generation and Scoring:</a:t>
            </a:r>
            <a:r>
              <a:rPr lang="en-US" altLang="zh-TW" sz="900" b="0" i="0" dirty="0">
                <a:solidFill>
                  <a:srgbClr val="242424"/>
                </a:solidFill>
                <a:effectLst/>
                <a:highlight>
                  <a:srgbClr val="FFFFFF"/>
                </a:highlight>
                <a:latin typeface="source-serif-pro"/>
              </a:rPr>
              <a:t> Generative AI analyzes customer profiles to identify potential leads and generate targeted lists for sales teams by grouping them into priority buckets.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Sales Content:</a:t>
            </a:r>
            <a:r>
              <a:rPr lang="en-US" altLang="zh-TW" sz="900" b="0" i="0" dirty="0">
                <a:solidFill>
                  <a:srgbClr val="242424"/>
                </a:solidFill>
                <a:effectLst/>
                <a:highlight>
                  <a:srgbClr val="FFFFFF"/>
                </a:highlight>
                <a:latin typeface="source-serif-pro"/>
              </a:rPr>
              <a:t> AI assists in creating sales collateral such as pitch decks, sales emails, and product presentations to enhance the sales process.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Price Optimization:</a:t>
            </a:r>
            <a:r>
              <a:rPr lang="en-US" altLang="zh-TW" sz="900" b="0" i="0" dirty="0">
                <a:solidFill>
                  <a:srgbClr val="242424"/>
                </a:solidFill>
                <a:effectLst/>
                <a:highlight>
                  <a:srgbClr val="FFFFFF"/>
                </a:highlight>
                <a:latin typeface="source-serif-pro"/>
              </a:rPr>
              <a:t> Generative AI models can recommend pricing strategies and generate quotes based on market dynamics and customer data.</a:t>
            </a:r>
          </a:p>
          <a:p>
            <a:pPr marL="0" indent="0" algn="l">
              <a:buNone/>
            </a:pPr>
            <a:r>
              <a:rPr lang="en-US" altLang="zh-TW" sz="900" b="1" i="0" dirty="0">
                <a:solidFill>
                  <a:srgbClr val="242424"/>
                </a:solidFill>
                <a:effectLst/>
                <a:highlight>
                  <a:srgbClr val="FFFFFF"/>
                </a:highlight>
                <a:latin typeface="sohne"/>
              </a:rPr>
              <a:t>Operations &amp; Purchase:</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Maintenance Planning:</a:t>
            </a:r>
            <a:r>
              <a:rPr lang="en-US" altLang="zh-TW" sz="900" b="0" i="0" dirty="0">
                <a:solidFill>
                  <a:srgbClr val="242424"/>
                </a:solidFill>
                <a:effectLst/>
                <a:highlight>
                  <a:srgbClr val="FFFFFF"/>
                </a:highlight>
                <a:latin typeface="source-serif-pro"/>
              </a:rPr>
              <a:t> Generative AI assists in predicting equipment maintenance needs, optimizing maintenance schedules, and reducing downtime.</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Vendor Selection:</a:t>
            </a:r>
            <a:r>
              <a:rPr lang="en-US" altLang="zh-TW" sz="900" b="0" i="0" dirty="0">
                <a:solidFill>
                  <a:srgbClr val="242424"/>
                </a:solidFill>
                <a:effectLst/>
                <a:highlight>
                  <a:srgbClr val="FFFFFF"/>
                </a:highlight>
                <a:latin typeface="source-serif-pro"/>
              </a:rPr>
              <a:t> Generative AI analyzes vendor data and market trends to suggest suitable vendors, helping procurement departments make informed decisions.</a:t>
            </a:r>
          </a:p>
          <a:p>
            <a:pPr algn="l">
              <a:buFont typeface="Arial" panose="020B0604020202020204" pitchFamily="34" charset="0"/>
              <a:buChar char="•"/>
            </a:pPr>
            <a:r>
              <a:rPr lang="en-US" altLang="zh-TW" sz="900" b="1" i="0" dirty="0">
                <a:solidFill>
                  <a:srgbClr val="242424"/>
                </a:solidFill>
                <a:effectLst/>
                <a:highlight>
                  <a:srgbClr val="FFFFFF"/>
                </a:highlight>
                <a:latin typeface="source-serif-pro"/>
              </a:rPr>
              <a:t>Supplier Negotiation:</a:t>
            </a:r>
            <a:r>
              <a:rPr lang="en-US" altLang="zh-TW" sz="900" b="0" i="0" dirty="0">
                <a:solidFill>
                  <a:srgbClr val="242424"/>
                </a:solidFill>
                <a:effectLst/>
                <a:highlight>
                  <a:srgbClr val="FFFFFF"/>
                </a:highlight>
                <a:latin typeface="source-serif-pro"/>
              </a:rPr>
              <a:t> Generative AI provides negotiation strategies, assisting procurement professionals in securing favorable terms and pricing.</a:t>
            </a:r>
          </a:p>
          <a:p>
            <a:endParaRPr lang="zh-TW" altLang="en-US" sz="1050" dirty="0"/>
          </a:p>
        </p:txBody>
      </p:sp>
    </p:spTree>
    <p:extLst>
      <p:ext uri="{BB962C8B-B14F-4D97-AF65-F5344CB8AC3E}">
        <p14:creationId xmlns:p14="http://schemas.microsoft.com/office/powerpoint/2010/main" val="3974816149"/>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14FF3D-7F33-1D95-C499-109C599CE58F}"/>
              </a:ext>
            </a:extLst>
          </p:cNvPr>
          <p:cNvSpPr>
            <a:spLocks noGrp="1"/>
          </p:cNvSpPr>
          <p:nvPr>
            <p:ph type="title"/>
          </p:nvPr>
        </p:nvSpPr>
        <p:spPr>
          <a:xfrm>
            <a:off x="889000" y="152400"/>
            <a:ext cx="8255000" cy="540296"/>
          </a:xfrm>
        </p:spPr>
        <p:txBody>
          <a:bodyPr/>
          <a:lstStyle/>
          <a:p>
            <a:r>
              <a:rPr lang="en-US" altLang="zh-TW" b="1" i="0" dirty="0">
                <a:solidFill>
                  <a:srgbClr val="242424"/>
                </a:solidFill>
                <a:effectLst/>
                <a:highlight>
                  <a:srgbClr val="FFFFFF"/>
                </a:highlight>
                <a:latin typeface="sohne"/>
              </a:rPr>
              <a:t>Understanding the Limitations of Generative AI</a:t>
            </a:r>
            <a:br>
              <a:rPr lang="en-US" altLang="zh-TW" b="1" i="0" dirty="0">
                <a:solidFill>
                  <a:srgbClr val="242424"/>
                </a:solidFill>
                <a:effectLst/>
                <a:highlight>
                  <a:srgbClr val="FFFFFF"/>
                </a:highlight>
                <a:latin typeface="sohne"/>
              </a:rPr>
            </a:br>
            <a:endParaRPr lang="zh-TW" altLang="en-US" dirty="0"/>
          </a:p>
        </p:txBody>
      </p:sp>
      <p:sp>
        <p:nvSpPr>
          <p:cNvPr id="3" name="內容版面配置區 2">
            <a:extLst>
              <a:ext uri="{FF2B5EF4-FFF2-40B4-BE49-F238E27FC236}">
                <a16:creationId xmlns:a16="http://schemas.microsoft.com/office/drawing/2014/main" id="{5A45C457-9E16-FF38-7D55-15452E439E0A}"/>
              </a:ext>
            </a:extLst>
          </p:cNvPr>
          <p:cNvSpPr>
            <a:spLocks noGrp="1"/>
          </p:cNvSpPr>
          <p:nvPr>
            <p:ph idx="1"/>
          </p:nvPr>
        </p:nvSpPr>
        <p:spPr>
          <a:xfrm>
            <a:off x="179512" y="836712"/>
            <a:ext cx="8856984" cy="5472608"/>
          </a:xfrm>
        </p:spPr>
        <p:txBody>
          <a:bodyPr/>
          <a:lstStyle/>
          <a:p>
            <a:endParaRPr lang="zh-TW" altLang="en-US"/>
          </a:p>
        </p:txBody>
      </p:sp>
      <p:pic>
        <p:nvPicPr>
          <p:cNvPr id="4" name="圖片 3">
            <a:extLst>
              <a:ext uri="{FF2B5EF4-FFF2-40B4-BE49-F238E27FC236}">
                <a16:creationId xmlns:a16="http://schemas.microsoft.com/office/drawing/2014/main" id="{1D25BDAB-B4C0-506C-EB52-FB7ECFE69B08}"/>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772871356"/>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3D8B2C-4A00-4ABC-BC0D-11D1EF7010C3}"/>
              </a:ext>
            </a:extLst>
          </p:cNvPr>
          <p:cNvSpPr>
            <a:spLocks noGrp="1"/>
          </p:cNvSpPr>
          <p:nvPr>
            <p:ph type="title"/>
          </p:nvPr>
        </p:nvSpPr>
        <p:spPr>
          <a:xfrm>
            <a:off x="853058" y="0"/>
            <a:ext cx="8183438" cy="620688"/>
          </a:xfrm>
        </p:spPr>
        <p:txBody>
          <a:bodyPr/>
          <a:lstStyle/>
          <a:p>
            <a:r>
              <a:rPr lang="en-US" altLang="zh-TW" b="1" i="0" dirty="0">
                <a:solidFill>
                  <a:srgbClr val="242424"/>
                </a:solidFill>
                <a:effectLst/>
                <a:highlight>
                  <a:srgbClr val="FFFFFF"/>
                </a:highlight>
                <a:latin typeface="sohne"/>
              </a:rPr>
              <a:t>Generative AI </a:t>
            </a:r>
            <a:r>
              <a:rPr lang="zh-TW" altLang="en-US" b="1" i="0" dirty="0">
                <a:solidFill>
                  <a:srgbClr val="242424"/>
                </a:solidFill>
                <a:effectLst/>
                <a:highlight>
                  <a:srgbClr val="FFFFFF"/>
                </a:highlight>
                <a:latin typeface="sohne"/>
              </a:rPr>
              <a:t>的限制</a:t>
            </a:r>
            <a:endParaRPr lang="zh-TW" altLang="en-US" dirty="0"/>
          </a:p>
        </p:txBody>
      </p:sp>
      <p:sp>
        <p:nvSpPr>
          <p:cNvPr id="3" name="內容版面配置區 2">
            <a:extLst>
              <a:ext uri="{FF2B5EF4-FFF2-40B4-BE49-F238E27FC236}">
                <a16:creationId xmlns:a16="http://schemas.microsoft.com/office/drawing/2014/main" id="{4C971EF1-7836-2501-C472-97EC1A56F0F1}"/>
              </a:ext>
            </a:extLst>
          </p:cNvPr>
          <p:cNvSpPr>
            <a:spLocks noGrp="1"/>
          </p:cNvSpPr>
          <p:nvPr>
            <p:ph idx="1"/>
          </p:nvPr>
        </p:nvSpPr>
        <p:spPr>
          <a:xfrm>
            <a:off x="251520" y="836712"/>
            <a:ext cx="8856984" cy="5472608"/>
          </a:xfrm>
        </p:spPr>
        <p:txBody>
          <a:bodyPr/>
          <a:lstStyle/>
          <a:p>
            <a:pPr marL="0" indent="0">
              <a:buNone/>
            </a:pPr>
            <a:r>
              <a:rPr lang="zh-TW" altLang="en-US" sz="2000" b="1" i="0" dirty="0">
                <a:solidFill>
                  <a:srgbClr val="242424"/>
                </a:solidFill>
                <a:effectLst/>
                <a:highlight>
                  <a:srgbClr val="FFFFFF"/>
                </a:highlight>
                <a:latin typeface="sohne"/>
              </a:rPr>
              <a:t>了解背景 </a:t>
            </a:r>
            <a:r>
              <a:rPr lang="en-US" altLang="zh-TW" sz="1600" b="1" i="0" dirty="0">
                <a:solidFill>
                  <a:srgbClr val="242424"/>
                </a:solidFill>
                <a:effectLst/>
                <a:highlight>
                  <a:srgbClr val="FFFFFF"/>
                </a:highlight>
                <a:latin typeface="sohne"/>
              </a:rPr>
              <a:t>Understanding Context</a:t>
            </a:r>
            <a:endParaRPr lang="zh-TW" altLang="en-US" sz="2000" b="1" i="0" dirty="0">
              <a:solidFill>
                <a:srgbClr val="242424"/>
              </a:solidFill>
              <a:effectLst/>
              <a:highlight>
                <a:srgbClr val="FFFFFF"/>
              </a:highlight>
              <a:latin typeface="sohne"/>
            </a:endParaRPr>
          </a:p>
          <a:p>
            <a:pPr algn="l"/>
            <a:r>
              <a:rPr lang="zh-TW" altLang="en-US" sz="2000" b="0" i="0" dirty="0">
                <a:solidFill>
                  <a:srgbClr val="242424"/>
                </a:solidFill>
                <a:effectLst/>
                <a:highlight>
                  <a:srgbClr val="FFFFFF"/>
                </a:highlight>
                <a:latin typeface="source-serif-pro"/>
              </a:rPr>
              <a:t>生成式人工智慧難以掌握上下文，導致在自然語言處理任務中偶爾出現無意義或不相關的回應。</a:t>
            </a:r>
            <a:endParaRPr lang="en-US" altLang="zh-TW" sz="2000" b="0" i="0" dirty="0">
              <a:solidFill>
                <a:srgbClr val="242424"/>
              </a:solidFill>
              <a:effectLst/>
              <a:highlight>
                <a:srgbClr val="FFFFFF"/>
              </a:highlight>
              <a:latin typeface="source-serif-pro"/>
            </a:endParaRPr>
          </a:p>
          <a:p>
            <a:pPr algn="l"/>
            <a:endParaRPr lang="zh-TW" altLang="en-US" sz="2000" b="0" i="0" dirty="0">
              <a:solidFill>
                <a:srgbClr val="242424"/>
              </a:solidFill>
              <a:effectLst/>
              <a:highlight>
                <a:srgbClr val="FFFFFF"/>
              </a:highlight>
              <a:latin typeface="source-serif-pro"/>
            </a:endParaRPr>
          </a:p>
          <a:p>
            <a:pPr marL="0" indent="0">
              <a:buNone/>
            </a:pPr>
            <a:r>
              <a:rPr lang="zh-TW" altLang="en-US" sz="2000" b="1" i="0" dirty="0">
                <a:solidFill>
                  <a:srgbClr val="242424"/>
                </a:solidFill>
                <a:effectLst/>
                <a:highlight>
                  <a:srgbClr val="FFFFFF"/>
                </a:highlight>
                <a:latin typeface="sohne"/>
              </a:rPr>
              <a:t>真正的創造力 </a:t>
            </a:r>
            <a:r>
              <a:rPr lang="en-US" altLang="zh-TW" sz="1600" b="1" i="0" dirty="0">
                <a:solidFill>
                  <a:srgbClr val="242424"/>
                </a:solidFill>
                <a:effectLst/>
                <a:highlight>
                  <a:srgbClr val="FFFFFF"/>
                </a:highlight>
                <a:latin typeface="sohne"/>
              </a:rPr>
              <a:t>True Creativity</a:t>
            </a:r>
            <a:endParaRPr lang="zh-TW" altLang="en-US" sz="2000" b="1" i="0" dirty="0">
              <a:solidFill>
                <a:srgbClr val="242424"/>
              </a:solidFill>
              <a:effectLst/>
              <a:highlight>
                <a:srgbClr val="FFFFFF"/>
              </a:highlight>
              <a:latin typeface="sohne"/>
            </a:endParaRPr>
          </a:p>
          <a:p>
            <a:pPr algn="l"/>
            <a:r>
              <a:rPr lang="zh-TW" altLang="en-US" sz="2000" b="0" i="0" dirty="0">
                <a:solidFill>
                  <a:srgbClr val="242424"/>
                </a:solidFill>
                <a:effectLst/>
                <a:highlight>
                  <a:srgbClr val="FFFFFF"/>
                </a:highlight>
                <a:latin typeface="source-serif-pro"/>
              </a:rPr>
              <a:t>雖然生成式人工智慧可以模仿創意風格，但它缺乏真正的創造力、想像和情感深度。它依賴模式和數據，而不是真正的靈感。</a:t>
            </a:r>
            <a:endParaRPr lang="en-US" altLang="zh-TW" sz="2000" b="0" i="0" dirty="0">
              <a:solidFill>
                <a:srgbClr val="242424"/>
              </a:solidFill>
              <a:effectLst/>
              <a:highlight>
                <a:srgbClr val="FFFFFF"/>
              </a:highlight>
              <a:latin typeface="source-serif-pro"/>
            </a:endParaRPr>
          </a:p>
          <a:p>
            <a:pPr algn="l"/>
            <a:endParaRPr lang="zh-TW" altLang="en-US" sz="2000" b="0" i="0" dirty="0">
              <a:solidFill>
                <a:srgbClr val="242424"/>
              </a:solidFill>
              <a:effectLst/>
              <a:highlight>
                <a:srgbClr val="FFFFFF"/>
              </a:highlight>
              <a:latin typeface="source-serif-pro"/>
            </a:endParaRPr>
          </a:p>
          <a:p>
            <a:pPr marL="0" indent="0">
              <a:buNone/>
            </a:pPr>
            <a:r>
              <a:rPr lang="zh-TW" altLang="en-US" sz="2000" b="1" i="0" dirty="0">
                <a:solidFill>
                  <a:srgbClr val="242424"/>
                </a:solidFill>
                <a:effectLst/>
                <a:highlight>
                  <a:srgbClr val="FFFFFF"/>
                </a:highlight>
                <a:latin typeface="sohne"/>
              </a:rPr>
              <a:t>幻覺 </a:t>
            </a:r>
            <a:r>
              <a:rPr lang="en-US" altLang="zh-TW" sz="1600" b="1" i="0" dirty="0">
                <a:solidFill>
                  <a:srgbClr val="242424"/>
                </a:solidFill>
                <a:effectLst/>
                <a:highlight>
                  <a:srgbClr val="FFFFFF"/>
                </a:highlight>
                <a:latin typeface="sohne"/>
              </a:rPr>
              <a:t>Hallucinations</a:t>
            </a:r>
            <a:endParaRPr lang="zh-TW" altLang="en-US" sz="2000" b="1" i="0" dirty="0">
              <a:solidFill>
                <a:srgbClr val="242424"/>
              </a:solidFill>
              <a:effectLst/>
              <a:highlight>
                <a:srgbClr val="FFFFFF"/>
              </a:highlight>
              <a:latin typeface="sohne"/>
            </a:endParaRPr>
          </a:p>
          <a:p>
            <a:pPr algn="l"/>
            <a:r>
              <a:rPr lang="zh-TW" altLang="en-US" sz="2000" b="0" i="0" dirty="0">
                <a:solidFill>
                  <a:srgbClr val="242424"/>
                </a:solidFill>
                <a:effectLst/>
                <a:highlight>
                  <a:srgbClr val="FFFFFF"/>
                </a:highlight>
                <a:latin typeface="source-serif-pro"/>
              </a:rPr>
              <a:t>生成式人工智慧很容易出現一種稱為幻覺的情況。</a:t>
            </a:r>
            <a:r>
              <a:rPr lang="zh-TW" altLang="en-US" sz="2000" b="0" i="0" u="sng" dirty="0">
                <a:solidFill>
                  <a:srgbClr val="242424"/>
                </a:solidFill>
                <a:effectLst/>
                <a:highlight>
                  <a:srgbClr val="FFFFFF"/>
                </a:highlight>
                <a:latin typeface="source-serif-pro"/>
                <a:hlinkClick r:id="rId2"/>
              </a:rPr>
              <a:t>人工智慧幻覺</a:t>
            </a:r>
            <a:r>
              <a:rPr lang="zh-TW" altLang="en-US" sz="2000" b="0" i="0" dirty="0">
                <a:solidFill>
                  <a:srgbClr val="242424"/>
                </a:solidFill>
                <a:effectLst/>
                <a:highlight>
                  <a:srgbClr val="FFFFFF"/>
                </a:highlight>
                <a:latin typeface="source-serif-pro"/>
              </a:rPr>
              <a:t>會根據自己對場景或上下文的理解產生虛假內容。</a:t>
            </a:r>
            <a:endParaRPr lang="en-US" altLang="zh-TW" sz="2000" b="0" i="0" dirty="0">
              <a:solidFill>
                <a:srgbClr val="242424"/>
              </a:solidFill>
              <a:effectLst/>
              <a:highlight>
                <a:srgbClr val="FFFFFF"/>
              </a:highlight>
              <a:latin typeface="source-serif-pro"/>
            </a:endParaRPr>
          </a:p>
          <a:p>
            <a:pPr algn="l"/>
            <a:endParaRPr lang="zh-TW" altLang="en-US" sz="2000" b="0" i="0" dirty="0">
              <a:solidFill>
                <a:srgbClr val="242424"/>
              </a:solidFill>
              <a:effectLst/>
              <a:highlight>
                <a:srgbClr val="FFFFFF"/>
              </a:highlight>
              <a:latin typeface="source-serif-pro"/>
            </a:endParaRPr>
          </a:p>
          <a:p>
            <a:pPr marL="0" indent="0">
              <a:buNone/>
            </a:pPr>
            <a:r>
              <a:rPr lang="zh-TW" altLang="en-US" sz="2000" b="1" i="0" dirty="0">
                <a:solidFill>
                  <a:srgbClr val="242424"/>
                </a:solidFill>
                <a:effectLst/>
                <a:highlight>
                  <a:srgbClr val="FFFFFF"/>
                </a:highlight>
                <a:latin typeface="sohne"/>
              </a:rPr>
              <a:t>偏見與公平 </a:t>
            </a:r>
            <a:r>
              <a:rPr lang="en-US" altLang="zh-TW" sz="1600" b="1" i="0" dirty="0">
                <a:solidFill>
                  <a:srgbClr val="242424"/>
                </a:solidFill>
                <a:effectLst/>
                <a:highlight>
                  <a:srgbClr val="FFFFFF"/>
                </a:highlight>
                <a:latin typeface="sohne"/>
              </a:rPr>
              <a:t>Bias and Fairness</a:t>
            </a:r>
            <a:endParaRPr lang="zh-TW" altLang="en-US" sz="2000" b="1" i="0" dirty="0">
              <a:solidFill>
                <a:srgbClr val="242424"/>
              </a:solidFill>
              <a:effectLst/>
              <a:highlight>
                <a:srgbClr val="FFFFFF"/>
              </a:highlight>
              <a:latin typeface="sohne"/>
            </a:endParaRPr>
          </a:p>
          <a:p>
            <a:pPr algn="l"/>
            <a:r>
              <a:rPr lang="zh-TW" altLang="en-US" sz="2000" b="0" i="0" dirty="0">
                <a:solidFill>
                  <a:srgbClr val="242424"/>
                </a:solidFill>
                <a:effectLst/>
                <a:highlight>
                  <a:srgbClr val="FFFFFF"/>
                </a:highlight>
                <a:latin typeface="source-serif-pro"/>
              </a:rPr>
              <a:t>生成式人工智慧模型可能會無意中使訓練資料中存在的偏見永久化，從而導致產生反映社會偏見的有偏見的輸出。</a:t>
            </a:r>
          </a:p>
          <a:p>
            <a:endParaRPr lang="zh-TW" altLang="en-US" sz="2000" dirty="0"/>
          </a:p>
        </p:txBody>
      </p:sp>
    </p:spTree>
    <p:extLst>
      <p:ext uri="{BB962C8B-B14F-4D97-AF65-F5344CB8AC3E}">
        <p14:creationId xmlns:p14="http://schemas.microsoft.com/office/powerpoint/2010/main" val="438653632"/>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E43CD-13A0-5EB3-F942-79A1970E5534}"/>
              </a:ext>
            </a:extLst>
          </p:cNvPr>
          <p:cNvSpPr>
            <a:spLocks noGrp="1"/>
          </p:cNvSpPr>
          <p:nvPr>
            <p:ph type="title"/>
          </p:nvPr>
        </p:nvSpPr>
        <p:spPr/>
        <p:txBody>
          <a:bodyPr/>
          <a:lstStyle/>
          <a:p>
            <a:r>
              <a:rPr lang="en-US" altLang="zh-TW"/>
              <a:t>Adobe </a:t>
            </a:r>
            <a:r>
              <a:rPr lang="zh-TW" altLang="en-US"/>
              <a:t>生成式 </a:t>
            </a:r>
            <a:r>
              <a:rPr lang="en-US" altLang="zh-TW"/>
              <a:t>AI </a:t>
            </a:r>
            <a:r>
              <a:rPr lang="zh-TW" altLang="en-US"/>
              <a:t>使用者準則</a:t>
            </a:r>
          </a:p>
        </p:txBody>
      </p:sp>
      <p:sp>
        <p:nvSpPr>
          <p:cNvPr id="3" name="內容版面配置區 2">
            <a:extLst>
              <a:ext uri="{FF2B5EF4-FFF2-40B4-BE49-F238E27FC236}">
                <a16:creationId xmlns:a16="http://schemas.microsoft.com/office/drawing/2014/main" id="{5C7CA527-3DD4-8859-5111-77DB0C012240}"/>
              </a:ext>
            </a:extLst>
          </p:cNvPr>
          <p:cNvSpPr>
            <a:spLocks noGrp="1"/>
          </p:cNvSpPr>
          <p:nvPr>
            <p:ph idx="1"/>
          </p:nvPr>
        </p:nvSpPr>
        <p:spPr/>
        <p:txBody>
          <a:bodyPr/>
          <a:lstStyle/>
          <a:p>
            <a:r>
              <a:rPr lang="en-US" altLang="zh-TW">
                <a:hlinkClick r:id="rId2"/>
              </a:rPr>
              <a:t>https://www.adobe.com/tw/legal/licenses-terms/adobe-gen-ai-user-guidelines.html</a:t>
            </a:r>
            <a:endParaRPr lang="en-US" altLang="zh-TW"/>
          </a:p>
          <a:p>
            <a:pPr marL="0" indent="0" algn="l">
              <a:buNone/>
            </a:pPr>
            <a:r>
              <a:rPr lang="en-US" altLang="zh-TW" b="0" i="0">
                <a:solidFill>
                  <a:srgbClr val="323232"/>
                </a:solidFill>
                <a:effectLst/>
                <a:latin typeface="adobe-clean-han-traditional"/>
              </a:rPr>
              <a:t>1. </a:t>
            </a:r>
            <a:r>
              <a:rPr lang="zh-TW" altLang="en-US" b="0" i="0">
                <a:solidFill>
                  <a:srgbClr val="323232"/>
                </a:solidFill>
                <a:effectLst/>
                <a:latin typeface="adobe-clean-han-traditional"/>
              </a:rPr>
              <a:t>不得用於 </a:t>
            </a:r>
            <a:r>
              <a:rPr lang="en-US" altLang="zh-TW" b="0" i="0">
                <a:solidFill>
                  <a:srgbClr val="323232"/>
                </a:solidFill>
                <a:effectLst/>
                <a:latin typeface="adobe-clean-han-traditional"/>
              </a:rPr>
              <a:t>AI/ML </a:t>
            </a:r>
            <a:r>
              <a:rPr lang="zh-TW" altLang="en-US" b="0" i="0">
                <a:solidFill>
                  <a:srgbClr val="323232"/>
                </a:solidFill>
                <a:effectLst/>
                <a:latin typeface="adobe-clean-han-traditional"/>
              </a:rPr>
              <a:t>培訓</a:t>
            </a:r>
          </a:p>
          <a:p>
            <a:pPr marL="0" indent="0" algn="l">
              <a:buNone/>
            </a:pPr>
            <a:r>
              <a:rPr lang="en-US" altLang="zh-TW" b="0" i="0">
                <a:solidFill>
                  <a:srgbClr val="323232"/>
                </a:solidFill>
                <a:effectLst/>
                <a:latin typeface="adobe-clean-han-traditional"/>
              </a:rPr>
              <a:t>2. </a:t>
            </a:r>
            <a:r>
              <a:rPr lang="zh-TW" altLang="en-US" b="0" i="0">
                <a:solidFill>
                  <a:srgbClr val="323232"/>
                </a:solidFill>
                <a:effectLst/>
                <a:latin typeface="adobe-clean-han-traditional"/>
              </a:rPr>
              <a:t>尊重他人並確保安全</a:t>
            </a:r>
          </a:p>
          <a:p>
            <a:pPr marL="0" indent="0">
              <a:buNone/>
            </a:pPr>
            <a:r>
              <a:rPr lang="en-US" altLang="zh-TW" b="0" i="0">
                <a:solidFill>
                  <a:srgbClr val="323232"/>
                </a:solidFill>
                <a:effectLst/>
                <a:latin typeface="adobe-clean-han-traditional"/>
              </a:rPr>
              <a:t>3. </a:t>
            </a:r>
            <a:r>
              <a:rPr lang="zh-TW" altLang="en-US" b="0" i="0">
                <a:solidFill>
                  <a:srgbClr val="323232"/>
                </a:solidFill>
                <a:effectLst/>
                <a:latin typeface="adobe-clean-han-traditional"/>
              </a:rPr>
              <a:t>務必真實</a:t>
            </a:r>
          </a:p>
          <a:p>
            <a:pPr marL="0" indent="0">
              <a:buNone/>
            </a:pPr>
            <a:r>
              <a:rPr lang="en-US" altLang="zh-TW" b="0" i="0">
                <a:solidFill>
                  <a:srgbClr val="323232"/>
                </a:solidFill>
                <a:effectLst/>
                <a:latin typeface="adobe-clean-han-traditional"/>
              </a:rPr>
              <a:t>4. </a:t>
            </a:r>
            <a:r>
              <a:rPr lang="zh-TW" altLang="en-US" b="0" i="0">
                <a:solidFill>
                  <a:srgbClr val="323232"/>
                </a:solidFill>
                <a:effectLst/>
                <a:latin typeface="adobe-clean-han-traditional"/>
              </a:rPr>
              <a:t>尊重第三方的權利</a:t>
            </a:r>
          </a:p>
          <a:p>
            <a:pPr marL="0" indent="0">
              <a:buNone/>
            </a:pPr>
            <a:r>
              <a:rPr lang="en-US" altLang="zh-TW" b="0" i="0">
                <a:solidFill>
                  <a:srgbClr val="323232"/>
                </a:solidFill>
                <a:effectLst/>
                <a:latin typeface="adobe-clean-han-traditional"/>
              </a:rPr>
              <a:t>5.</a:t>
            </a:r>
            <a:r>
              <a:rPr lang="zh-TW" altLang="en-US" b="0" i="0">
                <a:solidFill>
                  <a:srgbClr val="323232"/>
                </a:solidFill>
                <a:effectLst/>
                <a:latin typeface="adobe-clean-han-traditional"/>
              </a:rPr>
              <a:t>運用判斷</a:t>
            </a:r>
          </a:p>
          <a:p>
            <a:pPr marL="0" indent="0">
              <a:buNone/>
            </a:pPr>
            <a:r>
              <a:rPr lang="en-US" altLang="zh-TW" b="0" i="0">
                <a:solidFill>
                  <a:srgbClr val="323232"/>
                </a:solidFill>
                <a:effectLst/>
                <a:latin typeface="adobe-clean-han-traditional"/>
              </a:rPr>
              <a:t>6.</a:t>
            </a:r>
            <a:r>
              <a:rPr lang="zh-TW" altLang="en-US" b="0" i="0">
                <a:solidFill>
                  <a:srgbClr val="323232"/>
                </a:solidFill>
                <a:effectLst/>
                <a:latin typeface="adobe-clean-han-traditional"/>
              </a:rPr>
              <a:t>非專業建議</a:t>
            </a:r>
          </a:p>
          <a:p>
            <a:pPr marL="0" indent="0">
              <a:buNone/>
            </a:pPr>
            <a:r>
              <a:rPr lang="en-US" altLang="zh-TW" b="0" i="0">
                <a:solidFill>
                  <a:srgbClr val="323232"/>
                </a:solidFill>
                <a:effectLst/>
                <a:latin typeface="adobe-clean-han-traditional"/>
              </a:rPr>
              <a:t>7. </a:t>
            </a:r>
            <a:r>
              <a:rPr lang="zh-TW" altLang="en-US" b="0" i="0">
                <a:solidFill>
                  <a:srgbClr val="323232"/>
                </a:solidFill>
                <a:effectLst/>
                <a:latin typeface="adobe-clean-han-traditional"/>
              </a:rPr>
              <a:t>內容憑證</a:t>
            </a:r>
          </a:p>
          <a:p>
            <a:pPr marL="0" indent="0">
              <a:buNone/>
            </a:pPr>
            <a:r>
              <a:rPr lang="en-US" altLang="zh-TW" b="0" i="0">
                <a:solidFill>
                  <a:srgbClr val="323232"/>
                </a:solidFill>
                <a:effectLst/>
                <a:latin typeface="adobe-clean-han-traditional"/>
              </a:rPr>
              <a:t>8. </a:t>
            </a:r>
            <a:r>
              <a:rPr lang="zh-TW" altLang="en-US" b="0" i="0">
                <a:solidFill>
                  <a:srgbClr val="323232"/>
                </a:solidFill>
                <a:effectLst/>
                <a:latin typeface="adobe-clean-han-traditional"/>
              </a:rPr>
              <a:t>商業用途</a:t>
            </a:r>
          </a:p>
          <a:p>
            <a:pPr marL="0" indent="0">
              <a:buNone/>
            </a:pPr>
            <a:r>
              <a:rPr lang="en-US" altLang="zh-TW" b="0" i="0">
                <a:solidFill>
                  <a:srgbClr val="323232"/>
                </a:solidFill>
                <a:effectLst/>
                <a:latin typeface="adobe-clean-han-traditional"/>
              </a:rPr>
              <a:t>9.</a:t>
            </a:r>
            <a:r>
              <a:rPr lang="zh-TW" altLang="en-US" b="0" i="0">
                <a:solidFill>
                  <a:srgbClr val="323232"/>
                </a:solidFill>
                <a:effectLst/>
                <a:latin typeface="adobe-clean-han-traditional"/>
              </a:rPr>
              <a:t>其他內容來源</a:t>
            </a:r>
          </a:p>
          <a:p>
            <a:pPr marL="0" indent="0">
              <a:buNone/>
            </a:pPr>
            <a:r>
              <a:rPr lang="en-US" altLang="zh-TW" b="0" i="0">
                <a:solidFill>
                  <a:srgbClr val="323232"/>
                </a:solidFill>
                <a:effectLst/>
                <a:latin typeface="adobe-clean-han-traditional"/>
              </a:rPr>
              <a:t>10. </a:t>
            </a:r>
            <a:r>
              <a:rPr lang="zh-TW" altLang="en-US" b="0" i="0">
                <a:solidFill>
                  <a:srgbClr val="323232"/>
                </a:solidFill>
                <a:effectLst/>
                <a:latin typeface="adobe-clean-han-traditional"/>
              </a:rPr>
              <a:t>更多資訊</a:t>
            </a:r>
          </a:p>
          <a:p>
            <a:endParaRPr lang="zh-TW" altLang="en-US"/>
          </a:p>
        </p:txBody>
      </p:sp>
    </p:spTree>
    <p:extLst>
      <p:ext uri="{BB962C8B-B14F-4D97-AF65-F5344CB8AC3E}">
        <p14:creationId xmlns:p14="http://schemas.microsoft.com/office/powerpoint/2010/main" val="2991297707"/>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3E4B23-8410-E27B-4231-91992D848373}"/>
              </a:ext>
            </a:extLst>
          </p:cNvPr>
          <p:cNvSpPr>
            <a:spLocks noGrp="1"/>
          </p:cNvSpPr>
          <p:nvPr>
            <p:ph type="title"/>
          </p:nvPr>
        </p:nvSpPr>
        <p:spPr>
          <a:xfrm>
            <a:off x="889000" y="152400"/>
            <a:ext cx="7581900" cy="540296"/>
          </a:xfrm>
        </p:spPr>
        <p:txBody>
          <a:bodyPr/>
          <a:lstStyle/>
          <a:p>
            <a:r>
              <a:rPr lang="en-US" altLang="zh-TW" b="1" i="0" dirty="0">
                <a:solidFill>
                  <a:srgbClr val="242424"/>
                </a:solidFill>
                <a:effectLst/>
                <a:highlight>
                  <a:srgbClr val="FFFFFF"/>
                </a:highlight>
                <a:latin typeface="sohne"/>
              </a:rPr>
              <a:t>The Future of Generative AI</a:t>
            </a:r>
            <a:br>
              <a:rPr lang="en-US" altLang="zh-TW" b="1" i="0" dirty="0">
                <a:solidFill>
                  <a:srgbClr val="242424"/>
                </a:solidFill>
                <a:effectLst/>
                <a:highlight>
                  <a:srgbClr val="FFFFFF"/>
                </a:highlight>
                <a:latin typeface="sohne"/>
              </a:rPr>
            </a:br>
            <a:endParaRPr lang="zh-TW" altLang="en-US" dirty="0"/>
          </a:p>
        </p:txBody>
      </p:sp>
      <p:sp>
        <p:nvSpPr>
          <p:cNvPr id="3" name="內容版面配置區 2">
            <a:extLst>
              <a:ext uri="{FF2B5EF4-FFF2-40B4-BE49-F238E27FC236}">
                <a16:creationId xmlns:a16="http://schemas.microsoft.com/office/drawing/2014/main" id="{377B7D17-7388-E73C-9E06-0230E30D6F24}"/>
              </a:ext>
            </a:extLst>
          </p:cNvPr>
          <p:cNvSpPr>
            <a:spLocks noGrp="1"/>
          </p:cNvSpPr>
          <p:nvPr>
            <p:ph idx="1"/>
          </p:nvPr>
        </p:nvSpPr>
        <p:spPr>
          <a:xfrm>
            <a:off x="179512" y="836712"/>
            <a:ext cx="8784976" cy="5544616"/>
          </a:xfrm>
        </p:spPr>
        <p:txBody>
          <a:bodyPr/>
          <a:lstStyle/>
          <a:p>
            <a:r>
              <a:rPr lang="zh-TW" altLang="en-US" sz="1800" dirty="0"/>
              <a:t>生成式人工智慧的故事遠未結束，它不斷學習和成熟。生成式人工智慧的未來前景廣闊，它將重塑我們與技術互動和解決複雜問題的方式。在發揮其潛力和應對挑戰之間取得平衡至關重要。我們相信未來生成式人工智慧將影響以下三個領域。</a:t>
            </a:r>
          </a:p>
          <a:p>
            <a:endParaRPr lang="zh-TW" altLang="en-US" sz="1800" dirty="0"/>
          </a:p>
          <a:p>
            <a:pPr lvl="1"/>
            <a:r>
              <a:rPr lang="zh-TW" altLang="en-US" dirty="0"/>
              <a:t>快速頻繁地創建內容 </a:t>
            </a:r>
            <a:r>
              <a:rPr lang="en-US" altLang="zh-TW" b="1" i="0" dirty="0">
                <a:solidFill>
                  <a:srgbClr val="242424"/>
                </a:solidFill>
                <a:effectLst/>
                <a:highlight>
                  <a:srgbClr val="FFFFFF"/>
                </a:highlight>
                <a:latin typeface="sohne"/>
              </a:rPr>
              <a:t>Frequent Content Creation at Speed</a:t>
            </a:r>
            <a:r>
              <a:rPr lang="en-US" altLang="zh-TW" dirty="0"/>
              <a:t>: </a:t>
            </a:r>
            <a:r>
              <a:rPr lang="zh-TW" altLang="en-US" dirty="0"/>
              <a:t>雖然生成式人工智慧在實現真正的創造力方面存在局限性，但它可以快速、大規模地創建跨廣泛主題的多種形式的內容。同時地。這可以跨產業、職能和角色來利用，以推動組織目標。</a:t>
            </a:r>
          </a:p>
          <a:p>
            <a:pPr lvl="1"/>
            <a:endParaRPr lang="zh-TW" altLang="en-US" dirty="0"/>
          </a:p>
          <a:p>
            <a:pPr lvl="1"/>
            <a:r>
              <a:rPr lang="zh-TW" altLang="en-US" dirty="0"/>
              <a:t>自然直覺的對話 </a:t>
            </a:r>
            <a:r>
              <a:rPr lang="en-US" altLang="zh-TW" b="1" i="0" dirty="0">
                <a:solidFill>
                  <a:srgbClr val="242424"/>
                </a:solidFill>
                <a:effectLst/>
                <a:highlight>
                  <a:srgbClr val="FFFFFF"/>
                </a:highlight>
                <a:latin typeface="sohne"/>
              </a:rPr>
              <a:t>Natural and Intuitive Conversations</a:t>
            </a:r>
            <a:r>
              <a:rPr lang="en-US" altLang="zh-TW" dirty="0"/>
              <a:t>: </a:t>
            </a:r>
            <a:r>
              <a:rPr lang="zh-TW" altLang="en-US" dirty="0"/>
              <a:t>虛擬助理和聊天機器人將變得更有能力處理複雜的查詢、提供個人化建議以及進行情感智慧對話。他們將在客戶服務、醫療保健和教育方面發揮重要作用。</a:t>
            </a:r>
          </a:p>
          <a:p>
            <a:pPr lvl="1"/>
            <a:endParaRPr lang="zh-TW" altLang="en-US" dirty="0"/>
          </a:p>
          <a:p>
            <a:pPr lvl="1"/>
            <a:r>
              <a:rPr lang="zh-TW" altLang="en-US" dirty="0"/>
              <a:t>大規模個人化 </a:t>
            </a:r>
            <a:r>
              <a:rPr lang="en-US" altLang="zh-TW" b="1" i="0" dirty="0">
                <a:solidFill>
                  <a:srgbClr val="242424"/>
                </a:solidFill>
                <a:effectLst/>
                <a:highlight>
                  <a:srgbClr val="FFFFFF"/>
                </a:highlight>
                <a:latin typeface="sohne"/>
              </a:rPr>
              <a:t>Personalization </a:t>
            </a:r>
            <a:r>
              <a:rPr lang="en-US" altLang="zh-TW" b="1" i="0">
                <a:solidFill>
                  <a:srgbClr val="242424"/>
                </a:solidFill>
                <a:effectLst/>
                <a:highlight>
                  <a:srgbClr val="FFFFFF"/>
                </a:highlight>
                <a:latin typeface="sohne"/>
              </a:rPr>
              <a:t>at Scale</a:t>
            </a:r>
            <a:r>
              <a:rPr lang="en-US" altLang="zh-TW"/>
              <a:t>: </a:t>
            </a:r>
            <a:r>
              <a:rPr lang="zh-TW" altLang="en-US" dirty="0"/>
              <a:t>生成式人工智慧將實現從行銷到醫療保健等各行業的超個人化。人工智慧系統將分析大量數據以提供量身定制的體驗和建議。個人化的活動、內容和產品推薦將成為提高用戶滿意度和參與度的規範。</a:t>
            </a:r>
          </a:p>
        </p:txBody>
      </p:sp>
    </p:spTree>
    <p:extLst>
      <p:ext uri="{BB962C8B-B14F-4D97-AF65-F5344CB8AC3E}">
        <p14:creationId xmlns:p14="http://schemas.microsoft.com/office/powerpoint/2010/main" val="2755404320"/>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4EA84ED-2919-142B-FAE3-42285C08F8B5}"/>
              </a:ext>
            </a:extLst>
          </p:cNvPr>
          <p:cNvPicPr>
            <a:picLocks noChangeAspect="1"/>
          </p:cNvPicPr>
          <p:nvPr/>
        </p:nvPicPr>
        <p:blipFill>
          <a:blip r:embed="rId2"/>
          <a:stretch>
            <a:fillRect/>
          </a:stretch>
        </p:blipFill>
        <p:spPr>
          <a:xfrm>
            <a:off x="899592" y="188640"/>
            <a:ext cx="7344816" cy="5285578"/>
          </a:xfrm>
          <a:prstGeom prst="rect">
            <a:avLst/>
          </a:prstGeom>
        </p:spPr>
      </p:pic>
      <p:sp>
        <p:nvSpPr>
          <p:cNvPr id="6" name="文字方塊 5">
            <a:extLst>
              <a:ext uri="{FF2B5EF4-FFF2-40B4-BE49-F238E27FC236}">
                <a16:creationId xmlns:a16="http://schemas.microsoft.com/office/drawing/2014/main" id="{BF54BC2C-568D-8472-195A-0108AC2A852A}"/>
              </a:ext>
            </a:extLst>
          </p:cNvPr>
          <p:cNvSpPr txBox="1"/>
          <p:nvPr/>
        </p:nvSpPr>
        <p:spPr>
          <a:xfrm>
            <a:off x="1835696" y="5543925"/>
            <a:ext cx="2952328" cy="769441"/>
          </a:xfrm>
          <a:prstGeom prst="rect">
            <a:avLst/>
          </a:prstGeom>
          <a:noFill/>
        </p:spPr>
        <p:txBody>
          <a:bodyPr wrap="square">
            <a:spAutoFit/>
          </a:bodyPr>
          <a:lstStyle/>
          <a:p>
            <a:pPr marL="171450" indent="-171450">
              <a:buFont typeface="Arial" panose="020B0604020202020204" pitchFamily="34" charset="0"/>
              <a:buChar char="•"/>
            </a:pPr>
            <a:r>
              <a:rPr lang="en-US" altLang="zh-TW" sz="1100" b="1" i="0">
                <a:effectLst/>
                <a:highlight>
                  <a:srgbClr val="FFFFFF"/>
                </a:highlight>
                <a:latin typeface="Microsoft Yahei" panose="020B0503020204020204" pitchFamily="34" charset="-122"/>
                <a:ea typeface="Microsoft Yahei" panose="020B0503020204020204" pitchFamily="34" charset="-122"/>
              </a:rPr>
              <a:t>Explainability and Transparency</a:t>
            </a:r>
          </a:p>
          <a:p>
            <a:pPr marL="171450" indent="-171450">
              <a:buFont typeface="Arial" panose="020B0604020202020204" pitchFamily="34" charset="0"/>
              <a:buChar char="•"/>
            </a:pPr>
            <a:r>
              <a:rPr lang="en-US" altLang="zh-TW" sz="1100" b="1" i="0">
                <a:effectLst/>
                <a:highlight>
                  <a:srgbClr val="FFFFFF"/>
                </a:highlight>
                <a:latin typeface="Microsoft Yahei" panose="020B0503020204020204" pitchFamily="34" charset="-122"/>
                <a:ea typeface="Microsoft Yahei" panose="020B0503020204020204" pitchFamily="34" charset="-122"/>
              </a:rPr>
              <a:t>Few-shot and Zero-shot Learning</a:t>
            </a:r>
            <a:endParaRPr lang="en-US" altLang="zh-TW" sz="1400" b="1" i="0">
              <a:effectLst/>
              <a:highlight>
                <a:srgbClr val="FFFFFF"/>
              </a:highlight>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en-US" altLang="zh-TW" sz="1100" b="1" i="0">
                <a:effectLst/>
                <a:highlight>
                  <a:srgbClr val="FFFFFF"/>
                </a:highlight>
                <a:latin typeface="Microsoft Yahei" panose="020B0503020204020204" pitchFamily="34" charset="-122"/>
                <a:ea typeface="Microsoft Yahei" panose="020B0503020204020204" pitchFamily="34" charset="-122"/>
              </a:rPr>
              <a:t>Continual Learning</a:t>
            </a:r>
            <a:endParaRPr lang="en-US" altLang="zh-TW" sz="1400" b="1">
              <a:highlight>
                <a:srgbClr val="FFFFFF"/>
              </a:highlight>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en-US" altLang="zh-TW" sz="1100" b="1" i="0">
                <a:effectLst/>
                <a:highlight>
                  <a:srgbClr val="FFFFFF"/>
                </a:highlight>
                <a:latin typeface="Microsoft Yahei" panose="020B0503020204020204" pitchFamily="34" charset="-122"/>
                <a:ea typeface="Microsoft Yahei" panose="020B0503020204020204" pitchFamily="34" charset="-122"/>
              </a:rPr>
              <a:t>Multimodal AI</a:t>
            </a:r>
            <a:endParaRPr lang="zh-TW" altLang="en-US" sz="1400"/>
          </a:p>
        </p:txBody>
      </p:sp>
      <p:sp>
        <p:nvSpPr>
          <p:cNvPr id="8" name="文字方塊 7">
            <a:extLst>
              <a:ext uri="{FF2B5EF4-FFF2-40B4-BE49-F238E27FC236}">
                <a16:creationId xmlns:a16="http://schemas.microsoft.com/office/drawing/2014/main" id="{8960AB4B-0AA7-DB55-CFF5-432CFAD351D4}"/>
              </a:ext>
            </a:extLst>
          </p:cNvPr>
          <p:cNvSpPr txBox="1"/>
          <p:nvPr/>
        </p:nvSpPr>
        <p:spPr>
          <a:xfrm>
            <a:off x="5436096" y="5518095"/>
            <a:ext cx="3924944" cy="1200329"/>
          </a:xfrm>
          <a:prstGeom prst="rect">
            <a:avLst/>
          </a:prstGeom>
          <a:noFill/>
        </p:spPr>
        <p:txBody>
          <a:bodyPr wrap="square">
            <a:spAutoFit/>
          </a:bodyPr>
          <a:lstStyle/>
          <a:p>
            <a:pPr marL="171450" indent="-171450">
              <a:buFont typeface="Arial" panose="020B0604020202020204" pitchFamily="34" charset="0"/>
              <a:buChar char="•"/>
            </a:pPr>
            <a:r>
              <a:rPr lang="en-US" altLang="zh-TW" sz="1200" b="1" i="0">
                <a:effectLst/>
                <a:highlight>
                  <a:srgbClr val="FFFFFF"/>
                </a:highlight>
                <a:latin typeface="Microsoft Yahei" panose="020B0503020204020204" pitchFamily="34" charset="-122"/>
                <a:ea typeface="Microsoft Yahei" panose="020B0503020204020204" pitchFamily="34" charset="-122"/>
              </a:rPr>
              <a:t>Improved Realism and Diversity</a:t>
            </a:r>
            <a:endParaRPr lang="en-US" altLang="zh-TW" sz="1600" b="1" i="0">
              <a:effectLst/>
              <a:highlight>
                <a:srgbClr val="FFFFFF"/>
              </a:highlight>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en-US" altLang="zh-TW" sz="1200" b="1" i="0">
                <a:effectLst/>
                <a:highlight>
                  <a:srgbClr val="FFFFFF"/>
                </a:highlight>
                <a:latin typeface="Microsoft Yahei" panose="020B0503020204020204" pitchFamily="34" charset="-122"/>
                <a:ea typeface="Microsoft Yahei" panose="020B0503020204020204" pitchFamily="34" charset="-122"/>
              </a:rPr>
              <a:t>Controllable and Customizable Generation</a:t>
            </a:r>
            <a:endParaRPr lang="en-US" altLang="zh-TW" sz="1600" b="1">
              <a:highlight>
                <a:srgbClr val="FFFFFF"/>
              </a:highlight>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en-US" altLang="zh-TW" sz="1200" b="1" i="0">
                <a:effectLst/>
                <a:highlight>
                  <a:srgbClr val="FFFFFF"/>
                </a:highlight>
                <a:latin typeface="Microsoft Yahei" panose="020B0503020204020204" pitchFamily="34" charset="-122"/>
                <a:ea typeface="Microsoft Yahei" panose="020B0503020204020204" pitchFamily="34" charset="-122"/>
              </a:rPr>
              <a:t>Few-shot and One-shot Generation</a:t>
            </a:r>
            <a:endParaRPr lang="en-US" altLang="zh-TW" sz="1600" b="1" i="0">
              <a:effectLst/>
              <a:highlight>
                <a:srgbClr val="FFFFFF"/>
              </a:highlight>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en-US" altLang="zh-TW" sz="1200" b="1" i="0">
                <a:effectLst/>
                <a:highlight>
                  <a:srgbClr val="FFFFFF"/>
                </a:highlight>
                <a:latin typeface="Microsoft Yahei" panose="020B0503020204020204" pitchFamily="34" charset="-122"/>
                <a:ea typeface="Microsoft Yahei" panose="020B0503020204020204" pitchFamily="34" charset="-122"/>
              </a:rPr>
              <a:t>Ethical and Responsible AI</a:t>
            </a:r>
            <a:endParaRPr lang="en-US" altLang="zh-TW" sz="1600" b="1">
              <a:highlight>
                <a:srgbClr val="FFFFFF"/>
              </a:highlight>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en-US" altLang="zh-TW" sz="1200" b="1" i="0">
                <a:effectLst/>
                <a:highlight>
                  <a:srgbClr val="FFFFFF"/>
                </a:highlight>
                <a:latin typeface="Microsoft Yahei" panose="020B0503020204020204" pitchFamily="34" charset="-122"/>
                <a:ea typeface="Microsoft Yahei" panose="020B0503020204020204" pitchFamily="34" charset="-122"/>
              </a:rPr>
              <a:t>AI in Scientific Discovery</a:t>
            </a:r>
            <a:endParaRPr lang="en-US" altLang="zh-TW" sz="1600" b="1" i="0">
              <a:effectLst/>
              <a:highlight>
                <a:srgbClr val="FFFFFF"/>
              </a:highlight>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en-US" altLang="zh-TW" sz="1200" b="1" i="0">
                <a:effectLst/>
                <a:highlight>
                  <a:srgbClr val="FFFFFF"/>
                </a:highlight>
                <a:latin typeface="Microsoft Yahei" panose="020B0503020204020204" pitchFamily="34" charset="-122"/>
                <a:ea typeface="Microsoft Yahei" panose="020B0503020204020204" pitchFamily="34" charset="-122"/>
              </a:rPr>
              <a:t>AI-aided Creativity</a:t>
            </a:r>
            <a:endParaRPr lang="zh-TW" altLang="en-US" sz="1600"/>
          </a:p>
        </p:txBody>
      </p:sp>
      <p:sp>
        <p:nvSpPr>
          <p:cNvPr id="10" name="文字方塊 9">
            <a:extLst>
              <a:ext uri="{FF2B5EF4-FFF2-40B4-BE49-F238E27FC236}">
                <a16:creationId xmlns:a16="http://schemas.microsoft.com/office/drawing/2014/main" id="{5D014FA6-EF77-18F5-4E0A-06918750A438}"/>
              </a:ext>
            </a:extLst>
          </p:cNvPr>
          <p:cNvSpPr txBox="1"/>
          <p:nvPr/>
        </p:nvSpPr>
        <p:spPr>
          <a:xfrm>
            <a:off x="6012160" y="-69817"/>
            <a:ext cx="3456384" cy="188750"/>
          </a:xfrm>
          <a:prstGeom prst="rect">
            <a:avLst/>
          </a:prstGeom>
          <a:noFill/>
        </p:spPr>
        <p:txBody>
          <a:bodyPr wrap="square">
            <a:spAutoFit/>
          </a:bodyPr>
          <a:lstStyle/>
          <a:p>
            <a:r>
              <a:rPr lang="en-US" altLang="zh-TW" sz="600"/>
              <a:t>https://www.linkedin.com/pulse/next-edge-discriminative-ai-generative-dr-setu-kumar-chaturvedi/</a:t>
            </a:r>
            <a:endParaRPr lang="zh-TW" altLang="en-US" sz="600"/>
          </a:p>
        </p:txBody>
      </p:sp>
    </p:spTree>
    <p:extLst>
      <p:ext uri="{BB962C8B-B14F-4D97-AF65-F5344CB8AC3E}">
        <p14:creationId xmlns:p14="http://schemas.microsoft.com/office/powerpoint/2010/main" val="403814939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AEFDA01-7BCE-E251-1747-4B1963A846C0}"/>
              </a:ext>
            </a:extLst>
          </p:cNvPr>
          <p:cNvPicPr>
            <a:picLocks noChangeAspect="1"/>
          </p:cNvPicPr>
          <p:nvPr/>
        </p:nvPicPr>
        <p:blipFill>
          <a:blip r:embed="rId2"/>
          <a:stretch>
            <a:fillRect/>
          </a:stretch>
        </p:blipFill>
        <p:spPr>
          <a:xfrm>
            <a:off x="107504" y="0"/>
            <a:ext cx="9144000" cy="6395411"/>
          </a:xfrm>
          <a:prstGeom prst="rect">
            <a:avLst/>
          </a:prstGeom>
        </p:spPr>
      </p:pic>
      <p:sp>
        <p:nvSpPr>
          <p:cNvPr id="5" name="文字方塊 4">
            <a:extLst>
              <a:ext uri="{FF2B5EF4-FFF2-40B4-BE49-F238E27FC236}">
                <a16:creationId xmlns:a16="http://schemas.microsoft.com/office/drawing/2014/main" id="{889C1E46-4F5E-898A-0AC1-E980BA79AA48}"/>
              </a:ext>
            </a:extLst>
          </p:cNvPr>
          <p:cNvSpPr txBox="1"/>
          <p:nvPr/>
        </p:nvSpPr>
        <p:spPr>
          <a:xfrm>
            <a:off x="4671947" y="5517232"/>
            <a:ext cx="4626186" cy="769441"/>
          </a:xfrm>
          <a:prstGeom prst="rect">
            <a:avLst/>
          </a:prstGeom>
          <a:noFill/>
        </p:spPr>
        <p:txBody>
          <a:bodyPr wrap="square">
            <a:spAutoFit/>
          </a:bodyPr>
          <a:lstStyle/>
          <a:p>
            <a:r>
              <a:rPr lang="zh-TW" altLang="en-US" sz="1100" b="1" dirty="0">
                <a:solidFill>
                  <a:srgbClr val="C00000"/>
                </a:solidFill>
              </a:rPr>
              <a:t>逹成人類水平表現的道路變得更短</a:t>
            </a:r>
          </a:p>
          <a:p>
            <a:r>
              <a:rPr lang="zh-TW" altLang="en-US" sz="1100" dirty="0"/>
              <a:t>對於該圖表中所顯示的大多數技術能力，到本十年末，新一代人工智慧的表現將達到人類表現的中位數水準。其性能將與 </a:t>
            </a:r>
            <a:r>
              <a:rPr lang="en-US" altLang="zh-TW" sz="1100" dirty="0"/>
              <a:t>2040 </a:t>
            </a:r>
            <a:r>
              <a:rPr lang="zh-TW" altLang="en-US" sz="1100" dirty="0"/>
              <a:t>年之前完成所有這些任務的前 </a:t>
            </a:r>
            <a:r>
              <a:rPr lang="en-US" altLang="zh-TW" sz="1100" dirty="0"/>
              <a:t>25% </a:t>
            </a:r>
            <a:r>
              <a:rPr lang="zh-TW" altLang="en-US" sz="1100" dirty="0"/>
              <a:t>的人競爭。</a:t>
            </a:r>
          </a:p>
        </p:txBody>
      </p:sp>
    </p:spTree>
    <p:extLst>
      <p:ext uri="{BB962C8B-B14F-4D97-AF65-F5344CB8AC3E}">
        <p14:creationId xmlns:p14="http://schemas.microsoft.com/office/powerpoint/2010/main" val="4078687016"/>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C005CE-AE72-B99E-0294-BFC44E62A267}"/>
              </a:ext>
            </a:extLst>
          </p:cNvPr>
          <p:cNvSpPr>
            <a:spLocks noGrp="1"/>
          </p:cNvSpPr>
          <p:nvPr>
            <p:ph type="title"/>
          </p:nvPr>
        </p:nvSpPr>
        <p:spPr>
          <a:xfrm>
            <a:off x="179512" y="764704"/>
            <a:ext cx="2232248" cy="588802"/>
          </a:xfrm>
        </p:spPr>
        <p:txBody>
          <a:bodyPr/>
          <a:lstStyle/>
          <a:p>
            <a:r>
              <a:rPr lang="zh-TW" altLang="en-US" b="0" i="0" dirty="0">
                <a:solidFill>
                  <a:srgbClr val="000000"/>
                </a:solidFill>
                <a:effectLst/>
                <a:highlight>
                  <a:srgbClr val="FFFFFF"/>
                </a:highlight>
                <a:latin typeface="Bower"/>
              </a:rPr>
              <a:t>知識工作的自動化已近在眼前</a:t>
            </a:r>
            <a:endParaRPr lang="zh-TW" altLang="en-US" dirty="0"/>
          </a:p>
        </p:txBody>
      </p:sp>
      <p:sp>
        <p:nvSpPr>
          <p:cNvPr id="3" name="內容版面配置區 2">
            <a:extLst>
              <a:ext uri="{FF2B5EF4-FFF2-40B4-BE49-F238E27FC236}">
                <a16:creationId xmlns:a16="http://schemas.microsoft.com/office/drawing/2014/main" id="{ADE0DD5C-94C5-7B66-1E38-E981E777F765}"/>
              </a:ext>
            </a:extLst>
          </p:cNvPr>
          <p:cNvSpPr>
            <a:spLocks noGrp="1"/>
          </p:cNvSpPr>
          <p:nvPr>
            <p:ph idx="1"/>
          </p:nvPr>
        </p:nvSpPr>
        <p:spPr>
          <a:xfrm>
            <a:off x="107504" y="2204864"/>
            <a:ext cx="2448272" cy="4176464"/>
          </a:xfrm>
        </p:spPr>
        <p:txBody>
          <a:bodyPr/>
          <a:lstStyle/>
          <a:p>
            <a:r>
              <a:rPr lang="zh-TW" altLang="en-US" sz="1600" dirty="0"/>
              <a:t>先前的自動化技術浪潮主要影響的是體力工作活動，但新一代人工智慧可能對知識工作產生最大的影響，尤其是涉及決策和協作的活動。</a:t>
            </a:r>
            <a:endParaRPr lang="en-US" altLang="zh-TW" sz="1600" dirty="0"/>
          </a:p>
          <a:p>
            <a:r>
              <a:rPr lang="zh-TW" altLang="en-US" sz="1600" dirty="0"/>
              <a:t>教育、法律、技術和藝術等領域的專業人士可能會比之前預期更早看到部分工作自動化。這是因為產生人工智慧能夠預測自然語言模式並動態使用它。</a:t>
            </a:r>
          </a:p>
        </p:txBody>
      </p:sp>
      <p:pic>
        <p:nvPicPr>
          <p:cNvPr id="7" name="圖片 6">
            <a:extLst>
              <a:ext uri="{FF2B5EF4-FFF2-40B4-BE49-F238E27FC236}">
                <a16:creationId xmlns:a16="http://schemas.microsoft.com/office/drawing/2014/main" id="{8573A25E-BD2D-B568-BAE5-D073D60BE93F}"/>
              </a:ext>
            </a:extLst>
          </p:cNvPr>
          <p:cNvPicPr>
            <a:picLocks noChangeAspect="1"/>
          </p:cNvPicPr>
          <p:nvPr/>
        </p:nvPicPr>
        <p:blipFill>
          <a:blip r:embed="rId2"/>
          <a:stretch>
            <a:fillRect/>
          </a:stretch>
        </p:blipFill>
        <p:spPr>
          <a:xfrm>
            <a:off x="2627784" y="0"/>
            <a:ext cx="6594777" cy="6858000"/>
          </a:xfrm>
          <a:prstGeom prst="rect">
            <a:avLst/>
          </a:prstGeom>
        </p:spPr>
      </p:pic>
    </p:spTree>
    <p:extLst>
      <p:ext uri="{BB962C8B-B14F-4D97-AF65-F5344CB8AC3E}">
        <p14:creationId xmlns:p14="http://schemas.microsoft.com/office/powerpoint/2010/main" val="920798385"/>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2C9B33-3C86-531D-0EFD-06D2247C89FB}"/>
              </a:ext>
            </a:extLst>
          </p:cNvPr>
          <p:cNvSpPr>
            <a:spLocks noGrp="1"/>
          </p:cNvSpPr>
          <p:nvPr>
            <p:ph type="title"/>
          </p:nvPr>
        </p:nvSpPr>
        <p:spPr>
          <a:xfrm>
            <a:off x="107504" y="748699"/>
            <a:ext cx="3456384" cy="588802"/>
          </a:xfrm>
        </p:spPr>
        <p:txBody>
          <a:bodyPr/>
          <a:lstStyle/>
          <a:p>
            <a:r>
              <a:rPr lang="zh-TW" altLang="en-US" b="0" i="0" dirty="0">
                <a:solidFill>
                  <a:srgbClr val="000000"/>
                </a:solidFill>
                <a:effectLst/>
                <a:highlight>
                  <a:srgbClr val="FFFFFF"/>
                </a:highlight>
                <a:latin typeface="Bower"/>
              </a:rPr>
              <a:t>應用程式不斷激增以滿足特定的用例</a:t>
            </a:r>
            <a:br>
              <a:rPr lang="zh-TW" altLang="en-US" dirty="0"/>
            </a:br>
            <a:endParaRPr lang="zh-TW" altLang="en-US" dirty="0"/>
          </a:p>
        </p:txBody>
      </p:sp>
      <p:sp>
        <p:nvSpPr>
          <p:cNvPr id="3" name="內容版面配置區 2">
            <a:extLst>
              <a:ext uri="{FF2B5EF4-FFF2-40B4-BE49-F238E27FC236}">
                <a16:creationId xmlns:a16="http://schemas.microsoft.com/office/drawing/2014/main" id="{901DF924-A737-64A9-C5A5-1AD134777AD7}"/>
              </a:ext>
            </a:extLst>
          </p:cNvPr>
          <p:cNvSpPr>
            <a:spLocks noGrp="1"/>
          </p:cNvSpPr>
          <p:nvPr>
            <p:ph idx="1"/>
          </p:nvPr>
        </p:nvSpPr>
        <p:spPr>
          <a:xfrm>
            <a:off x="78365" y="1844824"/>
            <a:ext cx="3312368" cy="5616624"/>
          </a:xfrm>
        </p:spPr>
        <p:txBody>
          <a:bodyPr/>
          <a:lstStyle/>
          <a:p>
            <a:r>
              <a:rPr lang="en-US" altLang="zh-TW" sz="1800" b="0" i="0" dirty="0">
                <a:solidFill>
                  <a:srgbClr val="000000"/>
                </a:solidFill>
                <a:effectLst/>
                <a:highlight>
                  <a:srgbClr val="FFFFFF"/>
                </a:highlight>
                <a:latin typeface="McKinsey Sans"/>
              </a:rPr>
              <a:t>Gen AI </a:t>
            </a:r>
            <a:r>
              <a:rPr lang="zh-TW" altLang="en-US" sz="1800" b="0" i="0" dirty="0">
                <a:solidFill>
                  <a:srgbClr val="000000"/>
                </a:solidFill>
                <a:effectLst/>
                <a:highlight>
                  <a:srgbClr val="FFFFFF"/>
                </a:highlight>
                <a:latin typeface="McKinsey Sans"/>
              </a:rPr>
              <a:t>工具已經可以創建大多數類型的書面、圖像、視訊、音訊和編碼內容。</a:t>
            </a:r>
            <a:endParaRPr lang="en-US" altLang="zh-TW" sz="1800" b="0" i="0" dirty="0">
              <a:solidFill>
                <a:srgbClr val="000000"/>
              </a:solidFill>
              <a:effectLst/>
              <a:highlight>
                <a:srgbClr val="FFFFFF"/>
              </a:highlight>
              <a:latin typeface="McKinsey Sans"/>
            </a:endParaRPr>
          </a:p>
          <a:p>
            <a:r>
              <a:rPr lang="zh-TW" altLang="en-US" sz="1800" b="0" i="0" dirty="0">
                <a:solidFill>
                  <a:srgbClr val="000000"/>
                </a:solidFill>
                <a:effectLst/>
                <a:highlight>
                  <a:srgbClr val="FFFFFF"/>
                </a:highlight>
                <a:latin typeface="McKinsey Sans"/>
              </a:rPr>
              <a:t>企業正在開發應用程式來解決所有這些領域的用例。</a:t>
            </a:r>
            <a:endParaRPr lang="en-US" altLang="zh-TW" sz="1800" b="0" i="0" dirty="0">
              <a:solidFill>
                <a:srgbClr val="000000"/>
              </a:solidFill>
              <a:effectLst/>
              <a:highlight>
                <a:srgbClr val="FFFFFF"/>
              </a:highlight>
              <a:latin typeface="McKinsey Sans"/>
            </a:endParaRPr>
          </a:p>
          <a:p>
            <a:endParaRPr lang="en-US" altLang="zh-TW" sz="1800" dirty="0">
              <a:solidFill>
                <a:srgbClr val="000000"/>
              </a:solidFill>
              <a:highlight>
                <a:srgbClr val="FFFFFF"/>
              </a:highlight>
              <a:latin typeface="McKinsey Sans"/>
            </a:endParaRPr>
          </a:p>
          <a:p>
            <a:r>
              <a:rPr lang="zh-TW" altLang="en-US" sz="1800" b="0" i="0" dirty="0">
                <a:solidFill>
                  <a:srgbClr val="000000"/>
                </a:solidFill>
                <a:effectLst/>
                <a:highlight>
                  <a:srgbClr val="FFFFFF"/>
                </a:highlight>
                <a:latin typeface="McKinsey Sans"/>
              </a:rPr>
              <a:t>在不久的將來，我們預計針對特定行業和功能的應用程式將比那些更通用的應用程式提供更多價值。</a:t>
            </a:r>
            <a:endParaRPr lang="zh-TW" altLang="en-US" sz="1800" dirty="0"/>
          </a:p>
        </p:txBody>
      </p:sp>
      <p:pic>
        <p:nvPicPr>
          <p:cNvPr id="5" name="圖片 4">
            <a:extLst>
              <a:ext uri="{FF2B5EF4-FFF2-40B4-BE49-F238E27FC236}">
                <a16:creationId xmlns:a16="http://schemas.microsoft.com/office/drawing/2014/main" id="{D5926A92-25F0-3E55-5F9C-EAAEFA6B95A7}"/>
              </a:ext>
            </a:extLst>
          </p:cNvPr>
          <p:cNvPicPr>
            <a:picLocks noChangeAspect="1"/>
          </p:cNvPicPr>
          <p:nvPr/>
        </p:nvPicPr>
        <p:blipFill>
          <a:blip r:embed="rId2"/>
          <a:stretch>
            <a:fillRect/>
          </a:stretch>
        </p:blipFill>
        <p:spPr>
          <a:xfrm>
            <a:off x="3563888" y="-31886"/>
            <a:ext cx="5334000" cy="6858000"/>
          </a:xfrm>
          <a:prstGeom prst="rect">
            <a:avLst/>
          </a:prstGeom>
        </p:spPr>
      </p:pic>
    </p:spTree>
    <p:extLst>
      <p:ext uri="{BB962C8B-B14F-4D97-AF65-F5344CB8AC3E}">
        <p14:creationId xmlns:p14="http://schemas.microsoft.com/office/powerpoint/2010/main" val="2316720581"/>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2C9B33-3C86-531D-0EFD-06D2247C89FB}"/>
              </a:ext>
            </a:extLst>
          </p:cNvPr>
          <p:cNvSpPr>
            <a:spLocks noGrp="1"/>
          </p:cNvSpPr>
          <p:nvPr>
            <p:ph type="title"/>
          </p:nvPr>
        </p:nvSpPr>
        <p:spPr>
          <a:xfrm>
            <a:off x="107504" y="748699"/>
            <a:ext cx="2736304" cy="588802"/>
          </a:xfrm>
        </p:spPr>
        <p:txBody>
          <a:bodyPr/>
          <a:lstStyle/>
          <a:p>
            <a:r>
              <a:rPr lang="zh-TW" altLang="en-US" b="0" i="0" dirty="0">
                <a:solidFill>
                  <a:srgbClr val="000000"/>
                </a:solidFill>
                <a:effectLst/>
                <a:highlight>
                  <a:srgbClr val="FFFFFF"/>
                </a:highlight>
                <a:latin typeface="Bower"/>
              </a:rPr>
              <a:t>一代人工智慧的幫助可以讓開發者更快樂</a:t>
            </a:r>
            <a:br>
              <a:rPr lang="zh-TW" altLang="en-US" dirty="0"/>
            </a:br>
            <a:endParaRPr lang="zh-TW" altLang="en-US" dirty="0"/>
          </a:p>
        </p:txBody>
      </p:sp>
      <p:sp>
        <p:nvSpPr>
          <p:cNvPr id="3" name="內容版面配置區 2">
            <a:extLst>
              <a:ext uri="{FF2B5EF4-FFF2-40B4-BE49-F238E27FC236}">
                <a16:creationId xmlns:a16="http://schemas.microsoft.com/office/drawing/2014/main" id="{901DF924-A737-64A9-C5A5-1AD134777AD7}"/>
              </a:ext>
            </a:extLst>
          </p:cNvPr>
          <p:cNvSpPr>
            <a:spLocks noGrp="1"/>
          </p:cNvSpPr>
          <p:nvPr>
            <p:ph idx="1"/>
          </p:nvPr>
        </p:nvSpPr>
        <p:spPr>
          <a:xfrm>
            <a:off x="78365" y="2204864"/>
            <a:ext cx="2616953" cy="5256584"/>
          </a:xfrm>
        </p:spPr>
        <p:txBody>
          <a:bodyPr/>
          <a:lstStyle/>
          <a:p>
            <a:r>
              <a:rPr lang="zh-TW" altLang="en-US" sz="1600" b="0" i="0" dirty="0">
                <a:solidFill>
                  <a:srgbClr val="000000"/>
                </a:solidFill>
                <a:effectLst/>
                <a:highlight>
                  <a:srgbClr val="FFFFFF"/>
                </a:highlight>
                <a:latin typeface="McKinsey Sans"/>
              </a:rPr>
              <a:t>我們的研究發現，為開發人員配備他們最高效所需的工具也可以顯著改善他們的體驗，這反過來又可以幫助公司留住最優秀的人才。</a:t>
            </a:r>
            <a:endParaRPr lang="en-US" altLang="zh-TW" sz="1600" b="0" i="0" dirty="0">
              <a:solidFill>
                <a:srgbClr val="000000"/>
              </a:solidFill>
              <a:effectLst/>
              <a:highlight>
                <a:srgbClr val="FFFFFF"/>
              </a:highlight>
              <a:latin typeface="McKinsey Sans"/>
            </a:endParaRPr>
          </a:p>
          <a:p>
            <a:r>
              <a:rPr lang="zh-TW" altLang="en-US" sz="1600" b="0" i="0" dirty="0">
                <a:solidFill>
                  <a:srgbClr val="000000"/>
                </a:solidFill>
                <a:effectLst/>
                <a:highlight>
                  <a:srgbClr val="FFFFFF"/>
                </a:highlight>
                <a:latin typeface="McKinsey Sans"/>
              </a:rPr>
              <a:t>使用基於生成人工智慧的工具的開發人員報告整體幸福感、滿足感和心流狀態的可能性是其他人的兩倍多。</a:t>
            </a:r>
            <a:endParaRPr lang="en-US" altLang="zh-TW" sz="1600" b="0" i="0" dirty="0">
              <a:solidFill>
                <a:srgbClr val="000000"/>
              </a:solidFill>
              <a:effectLst/>
              <a:highlight>
                <a:srgbClr val="FFFFFF"/>
              </a:highlight>
              <a:latin typeface="McKinsey Sans"/>
            </a:endParaRPr>
          </a:p>
          <a:p>
            <a:r>
              <a:rPr lang="zh-TW" altLang="en-US" sz="1600" b="0" i="0" dirty="0">
                <a:solidFill>
                  <a:srgbClr val="000000"/>
                </a:solidFill>
                <a:effectLst/>
                <a:highlight>
                  <a:srgbClr val="FFFFFF"/>
                </a:highlight>
                <a:latin typeface="McKinsey Sans"/>
              </a:rPr>
              <a:t>他們將此歸因於這些工具能夠自動執行繁重的工作，使他們無法完成更令人滿意的任務，並且比跨不同線上平台搜尋解決方案更快地將資訊放在指尖。</a:t>
            </a:r>
            <a:endParaRPr lang="zh-TW" altLang="en-US" sz="2000" dirty="0"/>
          </a:p>
        </p:txBody>
      </p:sp>
      <p:pic>
        <p:nvPicPr>
          <p:cNvPr id="6" name="圖片 5">
            <a:extLst>
              <a:ext uri="{FF2B5EF4-FFF2-40B4-BE49-F238E27FC236}">
                <a16:creationId xmlns:a16="http://schemas.microsoft.com/office/drawing/2014/main" id="{FDADDA88-F5FC-1C2C-B35C-FB629A01DE3B}"/>
              </a:ext>
            </a:extLst>
          </p:cNvPr>
          <p:cNvPicPr>
            <a:picLocks noChangeAspect="1"/>
          </p:cNvPicPr>
          <p:nvPr/>
        </p:nvPicPr>
        <p:blipFill>
          <a:blip r:embed="rId2"/>
          <a:stretch>
            <a:fillRect/>
          </a:stretch>
        </p:blipFill>
        <p:spPr>
          <a:xfrm>
            <a:off x="2695318" y="-27384"/>
            <a:ext cx="6448682" cy="6858000"/>
          </a:xfrm>
          <a:prstGeom prst="rect">
            <a:avLst/>
          </a:prstGeom>
        </p:spPr>
      </p:pic>
    </p:spTree>
    <p:extLst>
      <p:ext uri="{BB962C8B-B14F-4D97-AF65-F5344CB8AC3E}">
        <p14:creationId xmlns:p14="http://schemas.microsoft.com/office/powerpoint/2010/main" val="2049993209"/>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2C9B33-3C86-531D-0EFD-06D2247C89FB}"/>
              </a:ext>
            </a:extLst>
          </p:cNvPr>
          <p:cNvSpPr>
            <a:spLocks noGrp="1"/>
          </p:cNvSpPr>
          <p:nvPr>
            <p:ph type="title"/>
          </p:nvPr>
        </p:nvSpPr>
        <p:spPr>
          <a:xfrm>
            <a:off x="107504" y="748699"/>
            <a:ext cx="2736304" cy="588802"/>
          </a:xfrm>
        </p:spPr>
        <p:txBody>
          <a:bodyPr/>
          <a:lstStyle/>
          <a:p>
            <a:r>
              <a:rPr lang="zh-TW" altLang="en-US" b="0" i="0" dirty="0">
                <a:solidFill>
                  <a:srgbClr val="000000"/>
                </a:solidFill>
                <a:effectLst/>
                <a:highlight>
                  <a:srgbClr val="FFFFFF"/>
                </a:highlight>
                <a:latin typeface="Bower"/>
              </a:rPr>
              <a:t>人工智慧最終可能會推動全球 </a:t>
            </a:r>
            <a:r>
              <a:rPr lang="en-US" altLang="zh-TW" b="0" i="0" dirty="0">
                <a:solidFill>
                  <a:srgbClr val="000000"/>
                </a:solidFill>
                <a:effectLst/>
                <a:highlight>
                  <a:srgbClr val="FFFFFF"/>
                </a:highlight>
                <a:latin typeface="Bower"/>
              </a:rPr>
              <a:t>GDP </a:t>
            </a:r>
            <a:r>
              <a:rPr lang="zh-TW" altLang="en-US" b="0" i="0" dirty="0">
                <a:solidFill>
                  <a:srgbClr val="000000"/>
                </a:solidFill>
                <a:effectLst/>
                <a:highlight>
                  <a:srgbClr val="FFFFFF"/>
                </a:highlight>
                <a:latin typeface="Bower"/>
              </a:rPr>
              <a:t>成長</a:t>
            </a:r>
            <a:br>
              <a:rPr lang="zh-TW" altLang="en-US" dirty="0"/>
            </a:br>
            <a:endParaRPr lang="zh-TW" altLang="en-US" dirty="0"/>
          </a:p>
        </p:txBody>
      </p:sp>
      <p:sp>
        <p:nvSpPr>
          <p:cNvPr id="3" name="內容版面配置區 2">
            <a:extLst>
              <a:ext uri="{FF2B5EF4-FFF2-40B4-BE49-F238E27FC236}">
                <a16:creationId xmlns:a16="http://schemas.microsoft.com/office/drawing/2014/main" id="{901DF924-A737-64A9-C5A5-1AD134777AD7}"/>
              </a:ext>
            </a:extLst>
          </p:cNvPr>
          <p:cNvSpPr>
            <a:spLocks noGrp="1"/>
          </p:cNvSpPr>
          <p:nvPr>
            <p:ph idx="1"/>
          </p:nvPr>
        </p:nvSpPr>
        <p:spPr>
          <a:xfrm>
            <a:off x="78365" y="2420888"/>
            <a:ext cx="2837451" cy="5040560"/>
          </a:xfrm>
        </p:spPr>
        <p:txBody>
          <a:bodyPr/>
          <a:lstStyle/>
          <a:p>
            <a:r>
              <a:rPr lang="zh-TW" altLang="en-US" sz="1400" b="0" i="0" dirty="0">
                <a:solidFill>
                  <a:srgbClr val="000000"/>
                </a:solidFill>
                <a:effectLst/>
                <a:highlight>
                  <a:srgbClr val="FFFFFF"/>
                </a:highlight>
                <a:latin typeface="McKinsey Sans"/>
              </a:rPr>
              <a:t>麥肯錫發現，新一代人工智慧可以大幅提高整個經濟體的勞動生產力。然而，為了獲得生產力提升的好處，工作受到影響的工人將需要轉向其他工作活動，使他們至少能夠達到 </a:t>
            </a:r>
            <a:r>
              <a:rPr lang="en-US" altLang="zh-TW" sz="1400" b="0" i="0" dirty="0">
                <a:solidFill>
                  <a:srgbClr val="000000"/>
                </a:solidFill>
                <a:effectLst/>
                <a:highlight>
                  <a:srgbClr val="FFFFFF"/>
                </a:highlight>
                <a:latin typeface="McKinsey Sans"/>
              </a:rPr>
              <a:t>2022 </a:t>
            </a:r>
            <a:r>
              <a:rPr lang="zh-TW" altLang="en-US" sz="1400" b="0" i="0" dirty="0">
                <a:solidFill>
                  <a:srgbClr val="000000"/>
                </a:solidFill>
                <a:effectLst/>
                <a:highlight>
                  <a:srgbClr val="FFFFFF"/>
                </a:highlight>
                <a:latin typeface="McKinsey Sans"/>
              </a:rPr>
              <a:t>年生產力水準。</a:t>
            </a:r>
            <a:endParaRPr lang="en-US" altLang="zh-TW" sz="1400" b="0" i="0" dirty="0">
              <a:solidFill>
                <a:srgbClr val="000000"/>
              </a:solidFill>
              <a:effectLst/>
              <a:highlight>
                <a:srgbClr val="FFFFFF"/>
              </a:highlight>
              <a:latin typeface="McKinsey Sans"/>
            </a:endParaRPr>
          </a:p>
          <a:p>
            <a:r>
              <a:rPr lang="zh-TW" altLang="en-US" sz="1400" b="0" i="0" dirty="0">
                <a:solidFill>
                  <a:srgbClr val="000000"/>
                </a:solidFill>
                <a:effectLst/>
                <a:highlight>
                  <a:srgbClr val="FFFFFF"/>
                </a:highlight>
                <a:latin typeface="McKinsey Sans"/>
              </a:rPr>
              <a:t>如果支持工人學習新技能，並在某些情況下改變職業，全球 </a:t>
            </a:r>
            <a:r>
              <a:rPr lang="en-US" altLang="zh-TW" sz="1400" b="0" i="0" dirty="0">
                <a:solidFill>
                  <a:srgbClr val="000000"/>
                </a:solidFill>
                <a:effectLst/>
                <a:highlight>
                  <a:srgbClr val="FFFFFF"/>
                </a:highlight>
                <a:latin typeface="McKinsey Sans"/>
              </a:rPr>
              <a:t>GDP </a:t>
            </a:r>
            <a:r>
              <a:rPr lang="zh-TW" altLang="en-US" sz="1400" b="0" i="0" dirty="0">
                <a:solidFill>
                  <a:srgbClr val="000000"/>
                </a:solidFill>
                <a:effectLst/>
                <a:highlight>
                  <a:srgbClr val="FFFFFF"/>
                </a:highlight>
                <a:latin typeface="McKinsey Sans"/>
              </a:rPr>
              <a:t>更強勁的成長可能會轉化為一個更永續、更包容的世界。</a:t>
            </a:r>
            <a:r>
              <a:rPr lang="zh-TW" altLang="en-US" sz="1800" b="0" i="0" dirty="0">
                <a:solidFill>
                  <a:srgbClr val="000000"/>
                </a:solidFill>
                <a:effectLst/>
                <a:highlight>
                  <a:srgbClr val="FFFFFF"/>
                </a:highlight>
                <a:latin typeface="McKinsey Sans"/>
              </a:rPr>
              <a:t>。</a:t>
            </a:r>
            <a:endParaRPr lang="zh-TW" altLang="en-US" sz="1800" dirty="0"/>
          </a:p>
        </p:txBody>
      </p:sp>
      <p:pic>
        <p:nvPicPr>
          <p:cNvPr id="6" name="圖片 5">
            <a:extLst>
              <a:ext uri="{FF2B5EF4-FFF2-40B4-BE49-F238E27FC236}">
                <a16:creationId xmlns:a16="http://schemas.microsoft.com/office/drawing/2014/main" id="{3BEF7DB7-9279-059D-85D0-DFFA8456447B}"/>
              </a:ext>
            </a:extLst>
          </p:cNvPr>
          <p:cNvPicPr>
            <a:picLocks noChangeAspect="1"/>
          </p:cNvPicPr>
          <p:nvPr/>
        </p:nvPicPr>
        <p:blipFill>
          <a:blip r:embed="rId2"/>
          <a:stretch>
            <a:fillRect/>
          </a:stretch>
        </p:blipFill>
        <p:spPr>
          <a:xfrm>
            <a:off x="3064484" y="0"/>
            <a:ext cx="6088004" cy="6858000"/>
          </a:xfrm>
          <a:prstGeom prst="rect">
            <a:avLst/>
          </a:prstGeom>
        </p:spPr>
      </p:pic>
    </p:spTree>
    <p:extLst>
      <p:ext uri="{BB962C8B-B14F-4D97-AF65-F5344CB8AC3E}">
        <p14:creationId xmlns:p14="http://schemas.microsoft.com/office/powerpoint/2010/main" val="1399915429"/>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72FEB3-197F-FA00-83EE-C1EB82794D3C}"/>
              </a:ext>
            </a:extLst>
          </p:cNvPr>
          <p:cNvSpPr>
            <a:spLocks noGrp="1"/>
          </p:cNvSpPr>
          <p:nvPr>
            <p:ph type="title"/>
          </p:nvPr>
        </p:nvSpPr>
        <p:spPr/>
        <p:txBody>
          <a:bodyPr/>
          <a:lstStyle/>
          <a:p>
            <a:r>
              <a:rPr lang="en-US" altLang="zh-TW"/>
              <a:t>AI </a:t>
            </a:r>
            <a:r>
              <a:rPr lang="zh-TW" altLang="en-US"/>
              <a:t>與醫藥發展</a:t>
            </a:r>
            <a:r>
              <a:rPr lang="en-US" altLang="zh-TW"/>
              <a:t>(AI-Medicine)</a:t>
            </a:r>
            <a:endParaRPr lang="zh-TW" altLang="en-US"/>
          </a:p>
        </p:txBody>
      </p:sp>
      <p:sp>
        <p:nvSpPr>
          <p:cNvPr id="3" name="內容版面配置區 2">
            <a:extLst>
              <a:ext uri="{FF2B5EF4-FFF2-40B4-BE49-F238E27FC236}">
                <a16:creationId xmlns:a16="http://schemas.microsoft.com/office/drawing/2014/main" id="{E9AF29DE-281B-DB5C-A2EC-37BAAF3A6B93}"/>
              </a:ext>
            </a:extLst>
          </p:cNvPr>
          <p:cNvSpPr>
            <a:spLocks noGrp="1"/>
          </p:cNvSpPr>
          <p:nvPr>
            <p:ph idx="1"/>
          </p:nvPr>
        </p:nvSpPr>
        <p:spPr/>
        <p:txBody>
          <a:bodyPr/>
          <a:lstStyle/>
          <a:p>
            <a:r>
              <a:rPr lang="zh-TW" altLang="en-US"/>
              <a:t>三個醫療難題：</a:t>
            </a:r>
            <a:endParaRPr lang="en-US" altLang="zh-TW"/>
          </a:p>
          <a:p>
            <a:r>
              <a:rPr lang="en-US" altLang="zh-TW"/>
              <a:t>(1)</a:t>
            </a:r>
            <a:r>
              <a:rPr lang="zh-TW" altLang="en-US"/>
              <a:t>藥物與功效或毒性間的量化關係、</a:t>
            </a:r>
            <a:endParaRPr lang="en-US" altLang="zh-TW"/>
          </a:p>
          <a:p>
            <a:r>
              <a:rPr lang="en-US" altLang="zh-TW"/>
              <a:t>(2)</a:t>
            </a:r>
            <a:r>
              <a:rPr lang="zh-TW" altLang="en-US"/>
              <a:t>藥物</a:t>
            </a:r>
            <a:r>
              <a:rPr lang="en-US" altLang="zh-TW"/>
              <a:t>-</a:t>
            </a:r>
            <a:r>
              <a:rPr lang="zh-TW" altLang="en-US"/>
              <a:t>劑量組合的最優化、</a:t>
            </a:r>
            <a:endParaRPr lang="en-US" altLang="zh-TW"/>
          </a:p>
          <a:p>
            <a:r>
              <a:rPr lang="en-US" altLang="zh-TW"/>
              <a:t>(3)</a:t>
            </a:r>
            <a:r>
              <a:rPr lang="zh-TW" altLang="en-US"/>
              <a:t>個人化治療，將會是醫學發展的一大成功，造福無數病患。</a:t>
            </a:r>
            <a:endParaRPr lang="en-US" altLang="zh-TW"/>
          </a:p>
          <a:p>
            <a:pPr marL="0" indent="0">
              <a:buNone/>
            </a:pPr>
            <a:r>
              <a:rPr lang="zh-TW" altLang="en-US"/>
              <a:t>而如今的突飛猛進的</a:t>
            </a:r>
            <a:r>
              <a:rPr lang="en-US" altLang="zh-TW"/>
              <a:t>AI</a:t>
            </a:r>
            <a:r>
              <a:rPr lang="zh-TW" altLang="en-US"/>
              <a:t>技術為我們另闢了一條蹊徑。</a:t>
            </a:r>
            <a:endParaRPr lang="en-US" altLang="zh-TW"/>
          </a:p>
          <a:p>
            <a:pPr marL="0" indent="0">
              <a:buNone/>
            </a:pPr>
            <a:r>
              <a:rPr lang="zh-TW" altLang="en-US" sz="1800" b="0" i="0" u="none" strike="noStrike" baseline="0">
                <a:solidFill>
                  <a:srgbClr val="000000"/>
                </a:solidFill>
                <a:latin typeface="標楷體" panose="03000509000000000000" pitchFamily="65" charset="-120"/>
                <a:ea typeface="標楷體" panose="03000509000000000000" pitchFamily="65" charset="-120"/>
              </a:rPr>
              <a:t>如</a:t>
            </a:r>
            <a:r>
              <a:rPr lang="en-US" altLang="zh-TW" sz="1800" b="0" i="0" u="none" strike="noStrike" baseline="0">
                <a:solidFill>
                  <a:srgbClr val="000000"/>
                </a:solidFill>
                <a:latin typeface="標楷體" panose="03000509000000000000" pitchFamily="65" charset="-120"/>
                <a:ea typeface="標楷體" panose="03000509000000000000" pitchFamily="65" charset="-120"/>
              </a:rPr>
              <a:t>: </a:t>
            </a:r>
            <a:r>
              <a:rPr lang="zh-TW" altLang="en-US" sz="1800" b="0" i="0" u="none" strike="noStrike" baseline="0">
                <a:solidFill>
                  <a:srgbClr val="000000"/>
                </a:solidFill>
                <a:latin typeface="標楷體" panose="03000509000000000000" pitchFamily="65" charset="-120"/>
                <a:ea typeface="標楷體" panose="03000509000000000000" pitchFamily="65" charset="-120"/>
              </a:rPr>
              <a:t>以「小數據</a:t>
            </a:r>
            <a:r>
              <a:rPr lang="en-US" altLang="zh-TW" sz="1800" b="0" i="0" u="none" strike="noStrike" baseline="0">
                <a:solidFill>
                  <a:srgbClr val="000000"/>
                </a:solidFill>
                <a:latin typeface="Times New Roman" panose="02020603050405020304" pitchFamily="18" charset="0"/>
                <a:ea typeface="標楷體" panose="03000509000000000000" pitchFamily="65" charset="-120"/>
              </a:rPr>
              <a:t>AI(Small Data AI)</a:t>
            </a:r>
            <a:r>
              <a:rPr lang="zh-TW" altLang="en-US" sz="1800" b="0" i="0" u="none" strike="noStrike" baseline="0">
                <a:solidFill>
                  <a:srgbClr val="000000"/>
                </a:solidFill>
                <a:latin typeface="標楷體" panose="03000509000000000000" pitchFamily="65" charset="-120"/>
                <a:ea typeface="標楷體" panose="03000509000000000000" pitchFamily="65" charset="-120"/>
              </a:rPr>
              <a:t>」實現</a:t>
            </a:r>
            <a:r>
              <a:rPr lang="en-US" altLang="zh-TW" sz="1800" b="0" i="0" u="none" strike="noStrike" baseline="0">
                <a:solidFill>
                  <a:srgbClr val="000000"/>
                </a:solidFill>
                <a:latin typeface="Times New Roman" panose="02020603050405020304" pitchFamily="18" charset="0"/>
                <a:ea typeface="標楷體" panose="03000509000000000000" pitchFamily="65" charset="-120"/>
              </a:rPr>
              <a:t>AI-Medicine </a:t>
            </a:r>
          </a:p>
          <a:p>
            <a:r>
              <a:rPr lang="zh-TW" altLang="en-US" sz="1600" b="0" i="0" u="none" strike="noStrike" baseline="0">
                <a:solidFill>
                  <a:srgbClr val="000000"/>
                </a:solidFill>
                <a:latin typeface="標楷體" panose="03000509000000000000" pitchFamily="65" charset="-120"/>
                <a:ea typeface="標楷體" panose="03000509000000000000" pitchFamily="65" charset="-120"/>
              </a:rPr>
              <a:t>現在很多的人工智慧的應用都在講「大數據</a:t>
            </a:r>
            <a:r>
              <a:rPr lang="en-US" altLang="zh-TW" sz="1600" b="0" i="0" u="none" strike="noStrike" baseline="0">
                <a:solidFill>
                  <a:srgbClr val="000000"/>
                </a:solidFill>
                <a:latin typeface="Times New Roman" panose="02020603050405020304" pitchFamily="18" charset="0"/>
                <a:ea typeface="標楷體" panose="03000509000000000000" pitchFamily="65" charset="-120"/>
              </a:rPr>
              <a:t>(Big Data)</a:t>
            </a:r>
            <a:r>
              <a:rPr lang="zh-TW" altLang="en-US" sz="1600" b="0" i="0" u="none" strike="noStrike" baseline="0">
                <a:solidFill>
                  <a:srgbClr val="000000"/>
                </a:solidFill>
                <a:latin typeface="標楷體" panose="03000509000000000000" pitchFamily="65" charset="-120"/>
                <a:ea typeface="標楷體" panose="03000509000000000000" pitchFamily="65" charset="-120"/>
              </a:rPr>
              <a:t>」，但醫學領域不一樣，我們面臨的是病情可能相當嚴重的病患，無法透過多次、反覆的實驗，取得大量</a:t>
            </a:r>
            <a:r>
              <a:rPr lang="zh-TW" altLang="en-US" sz="1600" b="0" i="0" u="none" strike="noStrike" baseline="0">
                <a:latin typeface="Calibri" panose="020F0502020204030204" pitchFamily="34" charset="0"/>
                <a:ea typeface="標楷體" panose="03000509000000000000" pitchFamily="65" charset="-120"/>
              </a:rPr>
              <a:t>數據後，才去求解係數。所以，</a:t>
            </a:r>
            <a:r>
              <a:rPr lang="en-US" altLang="zh-TW" sz="1600" b="0" i="0" u="none" strike="noStrike" baseline="0">
                <a:latin typeface="Times New Roman" panose="02020603050405020304" pitchFamily="18" charset="0"/>
                <a:ea typeface="標楷體" panose="03000509000000000000" pitchFamily="65" charset="-120"/>
              </a:rPr>
              <a:t>AI-Medicine</a:t>
            </a:r>
            <a:r>
              <a:rPr lang="zh-TW" altLang="en-US" sz="1600" b="0" i="0" u="none" strike="noStrike" baseline="0">
                <a:latin typeface="標楷體" panose="03000509000000000000" pitchFamily="65" charset="-120"/>
                <a:ea typeface="標楷體" panose="03000509000000000000" pitchFamily="65" charset="-120"/>
              </a:rPr>
              <a:t>其實是一個小數據</a:t>
            </a:r>
            <a:r>
              <a:rPr lang="en-US" altLang="zh-TW" sz="1600" b="0" i="0" u="none" strike="noStrike" baseline="0">
                <a:latin typeface="Times New Roman" panose="02020603050405020304" pitchFamily="18" charset="0"/>
                <a:ea typeface="標楷體" panose="03000509000000000000" pitchFamily="65" charset="-120"/>
              </a:rPr>
              <a:t>AI(Small Data AI)</a:t>
            </a:r>
            <a:r>
              <a:rPr lang="zh-TW" altLang="en-US" sz="1600" b="0" i="0" u="none" strike="noStrike" baseline="0">
                <a:latin typeface="標楷體" panose="03000509000000000000" pitchFamily="65" charset="-120"/>
                <a:ea typeface="標楷體" panose="03000509000000000000" pitchFamily="65" charset="-120"/>
              </a:rPr>
              <a:t>。 </a:t>
            </a:r>
          </a:p>
          <a:p>
            <a:r>
              <a:rPr lang="zh-TW" altLang="en-US" sz="1600" b="0" i="0" u="none" strike="noStrike" baseline="0">
                <a:latin typeface="標楷體" panose="03000509000000000000" pitchFamily="65" charset="-120"/>
                <a:ea typeface="標楷體" panose="03000509000000000000" pitchFamily="65" charset="-120"/>
              </a:rPr>
              <a:t>我們在治療病人的時候，通常是兩種、三種或者四種藥的組合。以三種藥的組合為例，如果每種藥有</a:t>
            </a:r>
            <a:r>
              <a:rPr lang="en-US" altLang="zh-TW" sz="1600" b="0" i="0" u="none" strike="noStrike" baseline="0">
                <a:latin typeface="Times New Roman" panose="02020603050405020304" pitchFamily="18" charset="0"/>
                <a:ea typeface="標楷體" panose="03000509000000000000" pitchFamily="65" charset="-120"/>
              </a:rPr>
              <a:t>10</a:t>
            </a:r>
            <a:r>
              <a:rPr lang="zh-TW" altLang="en-US" sz="1600" b="0" i="0" u="none" strike="noStrike" baseline="0">
                <a:latin typeface="標楷體" panose="03000509000000000000" pitchFamily="65" charset="-120"/>
                <a:ea typeface="標楷體" panose="03000509000000000000" pitchFamily="65" charset="-120"/>
              </a:rPr>
              <a:t>個劑量的話，就有</a:t>
            </a:r>
            <a:r>
              <a:rPr lang="en-US" altLang="zh-TW" sz="1600" b="0" i="0" u="none" strike="noStrike" baseline="0">
                <a:latin typeface="Times New Roman" panose="02020603050405020304" pitchFamily="18" charset="0"/>
                <a:ea typeface="標楷體" panose="03000509000000000000" pitchFamily="65" charset="-120"/>
              </a:rPr>
              <a:t>1,000</a:t>
            </a:r>
            <a:r>
              <a:rPr lang="zh-TW" altLang="en-US" sz="1600" b="0" i="0" u="none" strike="noStrike" baseline="0">
                <a:latin typeface="標楷體" panose="03000509000000000000" pitchFamily="65" charset="-120"/>
                <a:ea typeface="標楷體" panose="03000509000000000000" pitchFamily="65" charset="-120"/>
              </a:rPr>
              <a:t>個藥物與藥劑組合，但是我們沒有辦法對病人做出這麼多次的試驗。 </a:t>
            </a:r>
            <a:endParaRPr lang="en-US" altLang="zh-TW" sz="1600" b="0" i="0" u="none" strike="noStrike" baseline="0">
              <a:latin typeface="標楷體" panose="03000509000000000000" pitchFamily="65" charset="-120"/>
              <a:ea typeface="標楷體" panose="03000509000000000000" pitchFamily="65" charset="-120"/>
            </a:endParaRPr>
          </a:p>
          <a:p>
            <a:r>
              <a:rPr lang="zh-TW" altLang="en-US" sz="1600" b="0" i="0" u="none" strike="noStrike" baseline="0">
                <a:solidFill>
                  <a:srgbClr val="000000"/>
                </a:solidFill>
                <a:latin typeface="標楷體" panose="03000509000000000000" pitchFamily="65" charset="-120"/>
                <a:ea typeface="標楷體" panose="03000509000000000000" pitchFamily="65" charset="-120"/>
              </a:rPr>
              <a:t>當我們用</a:t>
            </a:r>
            <a:r>
              <a:rPr lang="en-US" altLang="zh-TW" sz="1600">
                <a:solidFill>
                  <a:srgbClr val="000000"/>
                </a:solidFill>
                <a:latin typeface="標楷體" panose="03000509000000000000" pitchFamily="65" charset="-120"/>
                <a:ea typeface="標楷體" panose="03000509000000000000" pitchFamily="65" charset="-120"/>
              </a:rPr>
              <a:t>AI</a:t>
            </a:r>
            <a:r>
              <a:rPr lang="zh-TW" altLang="en-US" sz="1600" b="0" i="0" u="none" strike="noStrike" baseline="0">
                <a:solidFill>
                  <a:srgbClr val="000000"/>
                </a:solidFill>
                <a:latin typeface="標楷體" panose="03000509000000000000" pitchFamily="65" charset="-120"/>
                <a:ea typeface="標楷體" panose="03000509000000000000" pitchFamily="65" charset="-120"/>
              </a:rPr>
              <a:t>找出這個生物反應函數之後，我們只需要做</a:t>
            </a:r>
            <a:r>
              <a:rPr lang="en-US" altLang="zh-TW" sz="1600" b="0" i="0" u="none" strike="noStrike" baseline="0">
                <a:solidFill>
                  <a:srgbClr val="000000"/>
                </a:solidFill>
                <a:latin typeface="Times New Roman" panose="02020603050405020304" pitchFamily="18" charset="0"/>
                <a:ea typeface="標楷體" panose="03000509000000000000" pitchFamily="65" charset="-120"/>
              </a:rPr>
              <a:t>10</a:t>
            </a:r>
            <a:r>
              <a:rPr lang="zh-TW" altLang="en-US" sz="1600" b="0" i="0" u="none" strike="noStrike" baseline="0">
                <a:solidFill>
                  <a:srgbClr val="000000"/>
                </a:solidFill>
                <a:latin typeface="標楷體" panose="03000509000000000000" pitchFamily="65" charset="-120"/>
                <a:ea typeface="標楷體" panose="03000509000000000000" pitchFamily="65" charset="-120"/>
              </a:rPr>
              <a:t>次校準測試</a:t>
            </a:r>
            <a:r>
              <a:rPr lang="en-US" altLang="zh-TW" sz="1600" b="0" i="0" u="none" strike="noStrike" baseline="0">
                <a:solidFill>
                  <a:srgbClr val="000000"/>
                </a:solidFill>
                <a:latin typeface="Times New Roman" panose="02020603050405020304" pitchFamily="18" charset="0"/>
                <a:ea typeface="標楷體" panose="03000509000000000000" pitchFamily="65" charset="-120"/>
              </a:rPr>
              <a:t>(Calibration Tests)</a:t>
            </a:r>
            <a:r>
              <a:rPr lang="zh-TW" altLang="en-US" sz="1600" b="0" i="0" u="none" strike="noStrike" baseline="0">
                <a:solidFill>
                  <a:srgbClr val="000000"/>
                </a:solidFill>
                <a:latin typeface="標楷體" panose="03000509000000000000" pitchFamily="65" charset="-120"/>
                <a:ea typeface="標楷體" panose="03000509000000000000" pitchFamily="65" charset="-120"/>
              </a:rPr>
              <a:t>就可以從</a:t>
            </a:r>
            <a:r>
              <a:rPr lang="en-US" altLang="zh-TW" sz="1600" b="0" i="0" u="none" strike="noStrike" baseline="0">
                <a:solidFill>
                  <a:srgbClr val="000000"/>
                </a:solidFill>
                <a:latin typeface="Times New Roman" panose="02020603050405020304" pitchFamily="18" charset="0"/>
                <a:ea typeface="標楷體" panose="03000509000000000000" pitchFamily="65" charset="-120"/>
              </a:rPr>
              <a:t>1,000</a:t>
            </a:r>
            <a:r>
              <a:rPr lang="zh-TW" altLang="en-US" sz="1600" b="0" i="0" u="none" strike="noStrike" baseline="0">
                <a:solidFill>
                  <a:srgbClr val="000000"/>
                </a:solidFill>
                <a:latin typeface="標楷體" panose="03000509000000000000" pitchFamily="65" charset="-120"/>
                <a:ea typeface="標楷體" panose="03000509000000000000" pitchFamily="65" charset="-120"/>
              </a:rPr>
              <a:t>個候選者中，找出最佳的藥物與藥劑組合做出來；四種藥的組合，也只需要</a:t>
            </a:r>
            <a:r>
              <a:rPr lang="en-US" altLang="zh-TW" sz="1600" b="0" i="0" u="none" strike="noStrike" baseline="0">
                <a:solidFill>
                  <a:srgbClr val="000000"/>
                </a:solidFill>
                <a:latin typeface="Times New Roman" panose="02020603050405020304" pitchFamily="18" charset="0"/>
                <a:ea typeface="標楷體" panose="03000509000000000000" pitchFamily="65" charset="-120"/>
              </a:rPr>
              <a:t>15</a:t>
            </a:r>
            <a:r>
              <a:rPr lang="zh-TW" altLang="en-US" sz="1600" b="0" i="0" u="none" strike="noStrike" baseline="0">
                <a:solidFill>
                  <a:srgbClr val="000000"/>
                </a:solidFill>
                <a:latin typeface="標楷體" panose="03000509000000000000" pitchFamily="65" charset="-120"/>
                <a:ea typeface="標楷體" panose="03000509000000000000" pitchFamily="65" charset="-120"/>
              </a:rPr>
              <a:t>次測試，就可以求解係數，將組合最優化。實務上，我們還有一些手段，只需要</a:t>
            </a:r>
            <a:r>
              <a:rPr lang="en-US" altLang="zh-TW" sz="1600" b="0" i="0" u="none" strike="noStrike" baseline="0">
                <a:solidFill>
                  <a:srgbClr val="000000"/>
                </a:solidFill>
                <a:latin typeface="Times New Roman" panose="02020603050405020304" pitchFamily="18" charset="0"/>
                <a:ea typeface="標楷體" panose="03000509000000000000" pitchFamily="65" charset="-120"/>
              </a:rPr>
              <a:t>6</a:t>
            </a:r>
            <a:r>
              <a:rPr lang="zh-TW" altLang="en-US" sz="1600" b="0" i="0" u="none" strike="noStrike" baseline="0">
                <a:solidFill>
                  <a:srgbClr val="000000"/>
                </a:solidFill>
                <a:latin typeface="標楷體" panose="03000509000000000000" pitchFamily="65" charset="-120"/>
                <a:ea typeface="標楷體" panose="03000509000000000000" pitchFamily="65" charset="-120"/>
              </a:rPr>
              <a:t>次測試來求解三種藥的組合；四種藥的組合所需的測試可降低至</a:t>
            </a:r>
            <a:r>
              <a:rPr lang="en-US" altLang="zh-TW" sz="1600" b="0" i="0" u="none" strike="noStrike" baseline="0">
                <a:solidFill>
                  <a:srgbClr val="000000"/>
                </a:solidFill>
                <a:latin typeface="Times New Roman" panose="02020603050405020304" pitchFamily="18" charset="0"/>
                <a:ea typeface="標楷體" panose="03000509000000000000" pitchFamily="65" charset="-120"/>
              </a:rPr>
              <a:t>10</a:t>
            </a:r>
            <a:r>
              <a:rPr lang="zh-TW" altLang="en-US" sz="1600" b="0" i="0" u="none" strike="noStrike" baseline="0">
                <a:solidFill>
                  <a:srgbClr val="000000"/>
                </a:solidFill>
                <a:latin typeface="標楷體" panose="03000509000000000000" pitchFamily="65" charset="-120"/>
                <a:ea typeface="標楷體" panose="03000509000000000000" pitchFamily="65" charset="-120"/>
              </a:rPr>
              <a:t>次。簡言之，有了這個生物反應函數之後，我們可以將最優化藥物與藥劑組合所需的測試次數大幅降低。</a:t>
            </a:r>
            <a:endParaRPr lang="zh-TW" altLang="en-US" sz="2000"/>
          </a:p>
          <a:p>
            <a:endParaRPr lang="zh-TW" altLang="en-US"/>
          </a:p>
        </p:txBody>
      </p:sp>
    </p:spTree>
    <p:extLst>
      <p:ext uri="{BB962C8B-B14F-4D97-AF65-F5344CB8AC3E}">
        <p14:creationId xmlns:p14="http://schemas.microsoft.com/office/powerpoint/2010/main" val="2934270053"/>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152E67-CC3B-7EF3-D012-FF292723991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0445C2B-FB0C-7696-DA42-C4F003F54575}"/>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F3372731-DC32-1640-9380-260791B3BA1F}"/>
              </a:ext>
            </a:extLst>
          </p:cNvPr>
          <p:cNvPicPr>
            <a:picLocks noChangeAspect="1"/>
          </p:cNvPicPr>
          <p:nvPr/>
        </p:nvPicPr>
        <p:blipFill>
          <a:blip r:embed="rId2"/>
          <a:stretch>
            <a:fillRect/>
          </a:stretch>
        </p:blipFill>
        <p:spPr>
          <a:xfrm>
            <a:off x="179512" y="46088"/>
            <a:ext cx="8526065" cy="6115904"/>
          </a:xfrm>
          <a:prstGeom prst="rect">
            <a:avLst/>
          </a:prstGeom>
        </p:spPr>
      </p:pic>
    </p:spTree>
    <p:extLst>
      <p:ext uri="{BB962C8B-B14F-4D97-AF65-F5344CB8AC3E}">
        <p14:creationId xmlns:p14="http://schemas.microsoft.com/office/powerpoint/2010/main" val="3482462153"/>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C8D5CC-9BBE-85A7-22B9-0AAF43CD8E97}"/>
              </a:ext>
            </a:extLst>
          </p:cNvPr>
          <p:cNvSpPr>
            <a:spLocks noGrp="1"/>
          </p:cNvSpPr>
          <p:nvPr>
            <p:ph type="title"/>
          </p:nvPr>
        </p:nvSpPr>
        <p:spPr/>
        <p:txBody>
          <a:bodyPr/>
          <a:lstStyle/>
          <a:p>
            <a:r>
              <a:rPr lang="zh-TW" altLang="en-US"/>
              <a:t>台灣政府規劃</a:t>
            </a:r>
          </a:p>
        </p:txBody>
      </p:sp>
      <p:sp>
        <p:nvSpPr>
          <p:cNvPr id="3" name="內容版面配置區 2">
            <a:extLst>
              <a:ext uri="{FF2B5EF4-FFF2-40B4-BE49-F238E27FC236}">
                <a16:creationId xmlns:a16="http://schemas.microsoft.com/office/drawing/2014/main" id="{D56C5804-A53C-D6F0-3FBB-A93ED45D1F85}"/>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3453DA4B-668B-8B0E-27BE-5676B7A93809}"/>
              </a:ext>
            </a:extLst>
          </p:cNvPr>
          <p:cNvPicPr>
            <a:picLocks noChangeAspect="1"/>
          </p:cNvPicPr>
          <p:nvPr/>
        </p:nvPicPr>
        <p:blipFill>
          <a:blip r:embed="rId2"/>
          <a:stretch>
            <a:fillRect/>
          </a:stretch>
        </p:blipFill>
        <p:spPr>
          <a:xfrm>
            <a:off x="0" y="796922"/>
            <a:ext cx="9144000" cy="5264156"/>
          </a:xfrm>
          <a:prstGeom prst="rect">
            <a:avLst/>
          </a:prstGeom>
        </p:spPr>
      </p:pic>
    </p:spTree>
    <p:extLst>
      <p:ext uri="{BB962C8B-B14F-4D97-AF65-F5344CB8AC3E}">
        <p14:creationId xmlns:p14="http://schemas.microsoft.com/office/powerpoint/2010/main" val="2017850660"/>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C8D5CC-9BBE-85A7-22B9-0AAF43CD8E97}"/>
              </a:ext>
            </a:extLst>
          </p:cNvPr>
          <p:cNvSpPr>
            <a:spLocks noGrp="1"/>
          </p:cNvSpPr>
          <p:nvPr>
            <p:ph type="title"/>
          </p:nvPr>
        </p:nvSpPr>
        <p:spPr/>
        <p:txBody>
          <a:bodyPr/>
          <a:lstStyle/>
          <a:p>
            <a:r>
              <a:rPr lang="zh-TW" altLang="en-US"/>
              <a:t>台灣政府規劃</a:t>
            </a:r>
          </a:p>
        </p:txBody>
      </p:sp>
      <p:sp>
        <p:nvSpPr>
          <p:cNvPr id="3" name="內容版面配置區 2">
            <a:extLst>
              <a:ext uri="{FF2B5EF4-FFF2-40B4-BE49-F238E27FC236}">
                <a16:creationId xmlns:a16="http://schemas.microsoft.com/office/drawing/2014/main" id="{D56C5804-A53C-D6F0-3FBB-A93ED45D1F85}"/>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6969C59-1EAA-95DE-EE90-79CC5F5DFEDC}"/>
              </a:ext>
            </a:extLst>
          </p:cNvPr>
          <p:cNvPicPr>
            <a:picLocks noChangeAspect="1"/>
          </p:cNvPicPr>
          <p:nvPr/>
        </p:nvPicPr>
        <p:blipFill>
          <a:blip r:embed="rId2"/>
          <a:stretch>
            <a:fillRect/>
          </a:stretch>
        </p:blipFill>
        <p:spPr>
          <a:xfrm>
            <a:off x="-83191" y="620688"/>
            <a:ext cx="9144000" cy="5001808"/>
          </a:xfrm>
          <a:prstGeom prst="rect">
            <a:avLst/>
          </a:prstGeom>
        </p:spPr>
      </p:pic>
    </p:spTree>
    <p:extLst>
      <p:ext uri="{BB962C8B-B14F-4D97-AF65-F5344CB8AC3E}">
        <p14:creationId xmlns:p14="http://schemas.microsoft.com/office/powerpoint/2010/main" val="2780238779"/>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5D28A7-8DE8-F53B-4166-C07CF684A5B6}"/>
              </a:ext>
            </a:extLst>
          </p:cNvPr>
          <p:cNvSpPr>
            <a:spLocks noGrp="1"/>
          </p:cNvSpPr>
          <p:nvPr>
            <p:ph type="title"/>
          </p:nvPr>
        </p:nvSpPr>
        <p:spPr/>
        <p:txBody>
          <a:bodyPr/>
          <a:lstStyle/>
          <a:p>
            <a:r>
              <a:rPr lang="zh-TW" altLang="en-US"/>
              <a:t>健保大數據與人工智慧結合</a:t>
            </a:r>
          </a:p>
        </p:txBody>
      </p:sp>
      <p:sp>
        <p:nvSpPr>
          <p:cNvPr id="3" name="內容版面配置區 2">
            <a:extLst>
              <a:ext uri="{FF2B5EF4-FFF2-40B4-BE49-F238E27FC236}">
                <a16:creationId xmlns:a16="http://schemas.microsoft.com/office/drawing/2014/main" id="{BE05DC8B-B83C-719F-709C-9EEC35915962}"/>
              </a:ext>
            </a:extLst>
          </p:cNvPr>
          <p:cNvSpPr>
            <a:spLocks noGrp="1"/>
          </p:cNvSpPr>
          <p:nvPr>
            <p:ph idx="1"/>
          </p:nvPr>
        </p:nvSpPr>
        <p:spPr/>
        <p:txBody>
          <a:bodyPr/>
          <a:lstStyle/>
          <a:p>
            <a:r>
              <a:rPr lang="zh-TW" altLang="en-US" sz="1400" b="0" i="0" u="none" strike="noStrike" baseline="0">
                <a:solidFill>
                  <a:srgbClr val="000000"/>
                </a:solidFill>
                <a:latin typeface="標楷體" panose="03000509000000000000" pitchFamily="65" charset="-120"/>
                <a:ea typeface="標楷體" panose="03000509000000000000" pitchFamily="65" charset="-120"/>
              </a:rPr>
              <a:t>全民健康保險資料庫，其中的大數據匯集了全國病患的相關醫療數據、檢驗結果與影像資料。未來如果能將人工智慧跟健保大數據放在一起，就可以得到更好的應用，但也需要注意資料的去識別化，才能保障個人隱私</a:t>
            </a:r>
            <a:endParaRPr lang="zh-TW" altLang="en-US" sz="1800"/>
          </a:p>
        </p:txBody>
      </p:sp>
      <p:pic>
        <p:nvPicPr>
          <p:cNvPr id="9" name="圖片 8">
            <a:extLst>
              <a:ext uri="{FF2B5EF4-FFF2-40B4-BE49-F238E27FC236}">
                <a16:creationId xmlns:a16="http://schemas.microsoft.com/office/drawing/2014/main" id="{FCF5610C-7140-BDA6-891B-819A65D9321A}"/>
              </a:ext>
            </a:extLst>
          </p:cNvPr>
          <p:cNvPicPr>
            <a:picLocks noChangeAspect="1"/>
          </p:cNvPicPr>
          <p:nvPr/>
        </p:nvPicPr>
        <p:blipFill>
          <a:blip r:embed="rId2"/>
          <a:stretch>
            <a:fillRect/>
          </a:stretch>
        </p:blipFill>
        <p:spPr>
          <a:xfrm>
            <a:off x="1403648" y="1556792"/>
            <a:ext cx="6049219" cy="4439270"/>
          </a:xfrm>
          <a:prstGeom prst="rect">
            <a:avLst/>
          </a:prstGeom>
        </p:spPr>
      </p:pic>
    </p:spTree>
    <p:extLst>
      <p:ext uri="{BB962C8B-B14F-4D97-AF65-F5344CB8AC3E}">
        <p14:creationId xmlns:p14="http://schemas.microsoft.com/office/powerpoint/2010/main" val="3893129295"/>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3535FD83-11F8-5E59-17AA-0ACCE56BB55C}"/>
              </a:ext>
            </a:extLst>
          </p:cNvPr>
          <p:cNvSpPr>
            <a:spLocks noGrp="1"/>
          </p:cNvSpPr>
          <p:nvPr>
            <p:ph type="title"/>
          </p:nvPr>
        </p:nvSpPr>
        <p:spPr/>
        <p:txBody>
          <a:bodyPr/>
          <a:lstStyle/>
          <a:p>
            <a:r>
              <a:rPr lang="zh-TW" altLang="en-US" dirty="0"/>
              <a:t>前言</a:t>
            </a:r>
          </a:p>
        </p:txBody>
      </p:sp>
      <p:sp>
        <p:nvSpPr>
          <p:cNvPr id="6" name="內容版面配置區 5">
            <a:extLst>
              <a:ext uri="{FF2B5EF4-FFF2-40B4-BE49-F238E27FC236}">
                <a16:creationId xmlns:a16="http://schemas.microsoft.com/office/drawing/2014/main" id="{B825B679-C8A6-83DA-D883-7AD273F99CCF}"/>
              </a:ext>
            </a:extLst>
          </p:cNvPr>
          <p:cNvSpPr>
            <a:spLocks noGrp="1"/>
          </p:cNvSpPr>
          <p:nvPr>
            <p:ph idx="1"/>
          </p:nvPr>
        </p:nvSpPr>
        <p:spPr/>
        <p:txBody>
          <a:bodyPr/>
          <a:lstStyle/>
          <a:p>
            <a:r>
              <a:rPr lang="en-US" altLang="zh-TW" b="1" i="0" dirty="0">
                <a:solidFill>
                  <a:srgbClr val="0F0F0F"/>
                </a:solidFill>
                <a:effectLst/>
                <a:highlight>
                  <a:srgbClr val="FFFFFF"/>
                </a:highlight>
                <a:latin typeface="Roboto" panose="02000000000000000000" pitchFamily="2" charset="0"/>
              </a:rPr>
              <a:t>AI</a:t>
            </a:r>
            <a:r>
              <a:rPr lang="zh-TW" altLang="en-US" b="1" i="0" dirty="0">
                <a:solidFill>
                  <a:srgbClr val="0F0F0F"/>
                </a:solidFill>
                <a:effectLst/>
                <a:highlight>
                  <a:srgbClr val="FFFFFF"/>
                </a:highlight>
                <a:latin typeface="Roboto" panose="02000000000000000000" pitchFamily="2" charset="0"/>
              </a:rPr>
              <a:t>跑太快！人工智慧生成式影片</a:t>
            </a:r>
          </a:p>
          <a:p>
            <a:r>
              <a:rPr lang="en-US" altLang="zh-TW" dirty="0">
                <a:hlinkClick r:id="rId2"/>
              </a:rPr>
              <a:t>https://youtu.be/81hFdvCCMu0</a:t>
            </a:r>
            <a:endParaRPr lang="en-US" altLang="zh-TW" dirty="0"/>
          </a:p>
          <a:p>
            <a:endParaRPr lang="en-US" altLang="zh-TW" dirty="0"/>
          </a:p>
          <a:p>
            <a:r>
              <a:rPr lang="zh-TW" altLang="en-US" b="1" i="0" dirty="0">
                <a:solidFill>
                  <a:srgbClr val="0F0F0F"/>
                </a:solidFill>
                <a:effectLst/>
                <a:highlight>
                  <a:srgbClr val="FFFFFF"/>
                </a:highlight>
                <a:latin typeface="Roboto" panose="02000000000000000000" pitchFamily="2" charset="0"/>
              </a:rPr>
              <a:t>黃仁勳電腦展開講 展示生成式</a:t>
            </a:r>
            <a:r>
              <a:rPr lang="en-US" altLang="zh-TW" b="1" i="0" dirty="0">
                <a:solidFill>
                  <a:srgbClr val="0F0F0F"/>
                </a:solidFill>
                <a:effectLst/>
                <a:highlight>
                  <a:srgbClr val="FFFFFF"/>
                </a:highlight>
                <a:latin typeface="Roboto" panose="02000000000000000000" pitchFamily="2" charset="0"/>
              </a:rPr>
              <a:t>AI</a:t>
            </a:r>
            <a:r>
              <a:rPr lang="zh-TW" altLang="en-US" b="1" i="0" dirty="0">
                <a:solidFill>
                  <a:srgbClr val="0F0F0F"/>
                </a:solidFill>
                <a:effectLst/>
                <a:highlight>
                  <a:srgbClr val="FFFFFF"/>
                </a:highlight>
                <a:latin typeface="Roboto" panose="02000000000000000000" pitchFamily="2" charset="0"/>
              </a:rPr>
              <a:t>能力</a:t>
            </a:r>
          </a:p>
          <a:p>
            <a:r>
              <a:rPr lang="en-US" altLang="zh-TW" dirty="0">
                <a:hlinkClick r:id="rId3"/>
              </a:rPr>
              <a:t>https://youtu.be/szBzR9TEAI0</a:t>
            </a:r>
            <a:endParaRPr lang="en-US" altLang="zh-TW" dirty="0"/>
          </a:p>
          <a:p>
            <a:endParaRPr lang="en-US" altLang="zh-TW" dirty="0"/>
          </a:p>
          <a:p>
            <a:r>
              <a:rPr lang="en-US" altLang="zh-TW" b="1" i="0" dirty="0">
                <a:solidFill>
                  <a:srgbClr val="0F0F0F"/>
                </a:solidFill>
                <a:effectLst/>
                <a:highlight>
                  <a:srgbClr val="FFFFFF"/>
                </a:highlight>
                <a:latin typeface="Roboto" panose="02000000000000000000" pitchFamily="2" charset="0"/>
              </a:rPr>
              <a:t>AI</a:t>
            </a:r>
            <a:r>
              <a:rPr lang="zh-TW" altLang="en-US" b="1" i="0">
                <a:solidFill>
                  <a:srgbClr val="0F0F0F"/>
                </a:solidFill>
                <a:effectLst/>
                <a:highlight>
                  <a:srgbClr val="FFFFFF"/>
                </a:highlight>
                <a:latin typeface="Roboto" panose="02000000000000000000" pitchFamily="2" charset="0"/>
              </a:rPr>
              <a:t>時代，你跟上了嗎？｜李宏毅</a:t>
            </a:r>
          </a:p>
          <a:p>
            <a:r>
              <a:rPr lang="en-US" altLang="zh-TW">
                <a:hlinkClick r:id="rId4"/>
              </a:rPr>
              <a:t>https</a:t>
            </a:r>
            <a:r>
              <a:rPr lang="en-US" altLang="zh-TW" dirty="0">
                <a:hlinkClick r:id="rId4"/>
              </a:rPr>
              <a:t>://youtu.be/iqaiPyvDD4Y</a:t>
            </a:r>
            <a:endParaRPr lang="en-US" altLang="zh-TW" dirty="0"/>
          </a:p>
          <a:p>
            <a:endParaRPr lang="en-US" altLang="zh-TW" dirty="0"/>
          </a:p>
          <a:p>
            <a:r>
              <a:rPr lang="en-US" altLang="zh-CN" b="1" i="0" dirty="0">
                <a:solidFill>
                  <a:srgbClr val="0F0F0F"/>
                </a:solidFill>
                <a:effectLst/>
                <a:highlight>
                  <a:srgbClr val="FFFFFF"/>
                </a:highlight>
                <a:latin typeface="Roboto" panose="02000000000000000000" pitchFamily="2" charset="0"/>
              </a:rPr>
              <a:t>OpenAI</a:t>
            </a:r>
            <a:r>
              <a:rPr lang="zh-CN" altLang="en-US" b="1" i="0" dirty="0">
                <a:solidFill>
                  <a:srgbClr val="0F0F0F"/>
                </a:solidFill>
                <a:effectLst/>
                <a:highlight>
                  <a:srgbClr val="FFFFFF"/>
                </a:highlight>
                <a:latin typeface="Roboto" panose="02000000000000000000" pitchFamily="2" charset="0"/>
              </a:rPr>
              <a:t>与谷歌多模态重磅更新，生成式</a:t>
            </a:r>
            <a:r>
              <a:rPr lang="en-US" altLang="zh-CN" b="1" i="0" dirty="0">
                <a:solidFill>
                  <a:srgbClr val="0F0F0F"/>
                </a:solidFill>
                <a:effectLst/>
                <a:highlight>
                  <a:srgbClr val="FFFFFF"/>
                </a:highlight>
                <a:latin typeface="Roboto" panose="02000000000000000000" pitchFamily="2" charset="0"/>
              </a:rPr>
              <a:t>AI</a:t>
            </a:r>
            <a:r>
              <a:rPr lang="zh-CN" altLang="en-US" b="1" i="0" dirty="0">
                <a:solidFill>
                  <a:srgbClr val="0F0F0F"/>
                </a:solidFill>
                <a:effectLst/>
                <a:highlight>
                  <a:srgbClr val="FFFFFF"/>
                </a:highlight>
                <a:latin typeface="Roboto" panose="02000000000000000000" pitchFamily="2" charset="0"/>
              </a:rPr>
              <a:t>大战升级第二轮</a:t>
            </a:r>
          </a:p>
          <a:p>
            <a:r>
              <a:rPr lang="en-US" altLang="zh-TW" dirty="0">
                <a:hlinkClick r:id="rId5"/>
              </a:rPr>
              <a:t>https://youtu.be</a:t>
            </a:r>
            <a:r>
              <a:rPr lang="en-US" altLang="zh-TW">
                <a:hlinkClick r:id="rId5"/>
              </a:rPr>
              <a:t>/JaQmSHzjlpY</a:t>
            </a:r>
            <a:endParaRPr lang="en-US" altLang="zh-TW"/>
          </a:p>
          <a:p>
            <a:endParaRPr lang="en-US" altLang="zh-TW"/>
          </a:p>
          <a:p>
            <a:r>
              <a:rPr lang="en-US" altLang="zh-TW" b="1" i="0">
                <a:solidFill>
                  <a:srgbClr val="0F0F0F"/>
                </a:solidFill>
                <a:effectLst/>
                <a:highlight>
                  <a:srgbClr val="FFFFFF"/>
                </a:highlight>
                <a:latin typeface="Roboto" panose="02000000000000000000" pitchFamily="2" charset="0"/>
              </a:rPr>
              <a:t>2024 GenAI </a:t>
            </a:r>
            <a:r>
              <a:rPr lang="zh-TW" altLang="en-US" b="1" i="0">
                <a:solidFill>
                  <a:srgbClr val="0F0F0F"/>
                </a:solidFill>
                <a:effectLst/>
                <a:highlight>
                  <a:srgbClr val="FFFFFF"/>
                </a:highlight>
                <a:latin typeface="Roboto" panose="02000000000000000000" pitchFamily="2" charset="0"/>
              </a:rPr>
              <a:t>產業高峰論壇</a:t>
            </a:r>
            <a:r>
              <a:rPr lang="en-US" altLang="zh-TW" b="1" i="0">
                <a:solidFill>
                  <a:srgbClr val="0F0F0F"/>
                </a:solidFill>
                <a:effectLst/>
                <a:highlight>
                  <a:srgbClr val="FFFFFF"/>
                </a:highlight>
                <a:latin typeface="Roboto" panose="02000000000000000000" pitchFamily="2" charset="0"/>
              </a:rPr>
              <a:t>《 AI</a:t>
            </a:r>
            <a:r>
              <a:rPr lang="zh-TW" altLang="en-US" b="1" i="0">
                <a:solidFill>
                  <a:srgbClr val="0F0F0F"/>
                </a:solidFill>
                <a:effectLst/>
                <a:highlight>
                  <a:srgbClr val="FFFFFF"/>
                </a:highlight>
                <a:latin typeface="Roboto" panose="02000000000000000000" pitchFamily="2" charset="0"/>
              </a:rPr>
              <a:t>時代台灣機會</a:t>
            </a:r>
            <a:r>
              <a:rPr lang="en-US" altLang="zh-TW" b="1" i="0">
                <a:solidFill>
                  <a:srgbClr val="0F0F0F"/>
                </a:solidFill>
                <a:effectLst/>
                <a:highlight>
                  <a:srgbClr val="FFFFFF"/>
                </a:highlight>
                <a:latin typeface="Roboto" panose="02000000000000000000" pitchFamily="2" charset="0"/>
              </a:rPr>
              <a:t>》</a:t>
            </a:r>
          </a:p>
          <a:p>
            <a:r>
              <a:rPr lang="en-US" altLang="zh-TW"/>
              <a:t>https://youtu.be/b2kSozxeWhs</a:t>
            </a:r>
            <a:endParaRPr lang="zh-TW" altLang="en-US" dirty="0"/>
          </a:p>
        </p:txBody>
      </p:sp>
    </p:spTree>
    <p:extLst>
      <p:ext uri="{BB962C8B-B14F-4D97-AF65-F5344CB8AC3E}">
        <p14:creationId xmlns:p14="http://schemas.microsoft.com/office/powerpoint/2010/main" val="306609420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5743A4C-5D3C-36F4-B534-488148A360BA}"/>
              </a:ext>
            </a:extLst>
          </p:cNvPr>
          <p:cNvSpPr>
            <a:spLocks noGrp="1"/>
          </p:cNvSpPr>
          <p:nvPr>
            <p:ph type="title"/>
          </p:nvPr>
        </p:nvSpPr>
        <p:spPr/>
        <p:txBody>
          <a:bodyPr/>
          <a:lstStyle/>
          <a:p>
            <a:r>
              <a:rPr lang="zh-TW" altLang="en-US" sz="4400"/>
              <a:t>可信賴的 </a:t>
            </a:r>
            <a:r>
              <a:rPr lang="en-US" altLang="zh-TW" sz="4400"/>
              <a:t>AI  / </a:t>
            </a:r>
            <a:r>
              <a:rPr lang="zh-TW" altLang="en-US" sz="4400" b="1" i="0">
                <a:solidFill>
                  <a:srgbClr val="212121"/>
                </a:solidFill>
                <a:effectLst/>
                <a:highlight>
                  <a:srgbClr val="FFFFFF"/>
                </a:highlight>
                <a:latin typeface="Noto Sans TC"/>
              </a:rPr>
              <a:t>負責任 </a:t>
            </a:r>
            <a:r>
              <a:rPr lang="en-US" altLang="zh-TW" sz="4400" b="1" i="0">
                <a:solidFill>
                  <a:srgbClr val="212121"/>
                </a:solidFill>
                <a:effectLst/>
                <a:highlight>
                  <a:srgbClr val="FFFFFF"/>
                </a:highlight>
                <a:latin typeface="Noto Sans TC"/>
              </a:rPr>
              <a:t>AI</a:t>
            </a:r>
            <a:r>
              <a:rPr lang="en-US" altLang="zh-TW" sz="4400"/>
              <a:t> </a:t>
            </a:r>
            <a:br>
              <a:rPr lang="en-US" altLang="zh-TW" sz="4400"/>
            </a:br>
            <a:r>
              <a:rPr lang="en-US" altLang="zh-TW" sz="4400"/>
              <a:t>AI </a:t>
            </a:r>
            <a:r>
              <a:rPr lang="zh-TW" altLang="en-US" sz="4400"/>
              <a:t>治理</a:t>
            </a:r>
          </a:p>
        </p:txBody>
      </p:sp>
      <p:sp>
        <p:nvSpPr>
          <p:cNvPr id="5" name="文字版面配置區 4">
            <a:extLst>
              <a:ext uri="{FF2B5EF4-FFF2-40B4-BE49-F238E27FC236}">
                <a16:creationId xmlns:a16="http://schemas.microsoft.com/office/drawing/2014/main" id="{383017E3-1F1A-904B-B0C0-C9A4F0B10119}"/>
              </a:ext>
            </a:extLst>
          </p:cNvPr>
          <p:cNvSpPr>
            <a:spLocks noGrp="1"/>
          </p:cNvSpPr>
          <p:nvPr>
            <p:ph type="body" idx="1"/>
          </p:nvPr>
        </p:nvSpPr>
        <p:spPr/>
        <p:txBody>
          <a:bodyPr/>
          <a:lstStyle/>
          <a:p>
            <a:r>
              <a:rPr lang="en-US" altLang="zh-TW" sz="4400">
                <a:solidFill>
                  <a:srgbClr val="0070C0"/>
                </a:solidFill>
              </a:rPr>
              <a:t>Trusted AI  / Responsible AI</a:t>
            </a:r>
          </a:p>
          <a:p>
            <a:r>
              <a:rPr lang="en-US" altLang="zh-TW" sz="4400">
                <a:solidFill>
                  <a:schemeClr val="bg2">
                    <a:lumMod val="50000"/>
                  </a:schemeClr>
                </a:solidFill>
              </a:rPr>
              <a:t>AI Governance</a:t>
            </a:r>
          </a:p>
        </p:txBody>
      </p:sp>
    </p:spTree>
    <p:extLst>
      <p:ext uri="{BB962C8B-B14F-4D97-AF65-F5344CB8AC3E}">
        <p14:creationId xmlns:p14="http://schemas.microsoft.com/office/powerpoint/2010/main" val="1876034803"/>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9666047-96A0-E307-6CE8-62D2D4C571C5}"/>
              </a:ext>
            </a:extLst>
          </p:cNvPr>
          <p:cNvSpPr>
            <a:spLocks noGrp="1"/>
          </p:cNvSpPr>
          <p:nvPr>
            <p:ph type="title"/>
          </p:nvPr>
        </p:nvSpPr>
        <p:spPr/>
        <p:txBody>
          <a:bodyPr/>
          <a:lstStyle/>
          <a:p>
            <a:r>
              <a:rPr lang="zh-TW" altLang="en-US"/>
              <a:t>什麼是負責任的人工智慧？  </a:t>
            </a:r>
            <a:r>
              <a:rPr lang="en-US" altLang="zh-TW"/>
              <a:t>IBM </a:t>
            </a:r>
            <a:endParaRPr lang="zh-TW" altLang="en-US"/>
          </a:p>
        </p:txBody>
      </p:sp>
      <p:sp>
        <p:nvSpPr>
          <p:cNvPr id="5" name="內容版面配置區 4">
            <a:extLst>
              <a:ext uri="{FF2B5EF4-FFF2-40B4-BE49-F238E27FC236}">
                <a16:creationId xmlns:a16="http://schemas.microsoft.com/office/drawing/2014/main" id="{FF7D59C4-2A19-8B58-CC95-7B1BBBF24641}"/>
              </a:ext>
            </a:extLst>
          </p:cNvPr>
          <p:cNvSpPr>
            <a:spLocks noGrp="1"/>
          </p:cNvSpPr>
          <p:nvPr>
            <p:ph idx="1"/>
          </p:nvPr>
        </p:nvSpPr>
        <p:spPr/>
        <p:txBody>
          <a:bodyPr/>
          <a:lstStyle/>
          <a:p>
            <a:r>
              <a:rPr lang="zh-TW" altLang="en-US"/>
              <a:t>負責任的人工智慧</a:t>
            </a:r>
            <a:r>
              <a:rPr lang="en-US" altLang="zh-TW"/>
              <a:t>(AI) </a:t>
            </a:r>
            <a:r>
              <a:rPr lang="zh-TW" altLang="en-US"/>
              <a:t>是一套原則，有助於指導人工智慧的設計、開發、部署和使用，建立對人工智慧解決方案的信任，這些解決方案有可能為組織及其利益相關者提供支持。</a:t>
            </a:r>
            <a:endParaRPr lang="en-US" altLang="zh-TW"/>
          </a:p>
          <a:p>
            <a:endParaRPr lang="en-US" altLang="zh-TW"/>
          </a:p>
          <a:p>
            <a:r>
              <a:rPr lang="zh-TW" altLang="en-US"/>
              <a:t>負責任的人工智慧涉及考慮人工智慧系統更廣泛的社會影響，以及使這些技術與利害關係人價值觀、法律標準和道德原則保持一致所需的措施。</a:t>
            </a:r>
            <a:endParaRPr lang="en-US" altLang="zh-TW"/>
          </a:p>
          <a:p>
            <a:endParaRPr lang="en-US" altLang="zh-TW"/>
          </a:p>
          <a:p>
            <a:r>
              <a:rPr lang="zh-TW" altLang="en-US"/>
              <a:t>負責任的人工智慧旨在將此類道德原則嵌入人工智慧應用程式和工作流程中，以減輕與使用人工智慧相關的風險和負面結果，同時最大限度地發揮積極成果。</a:t>
            </a:r>
          </a:p>
        </p:txBody>
      </p:sp>
      <p:sp>
        <p:nvSpPr>
          <p:cNvPr id="7" name="文字方塊 6">
            <a:extLst>
              <a:ext uri="{FF2B5EF4-FFF2-40B4-BE49-F238E27FC236}">
                <a16:creationId xmlns:a16="http://schemas.microsoft.com/office/drawing/2014/main" id="{56CB00C4-CF67-1BB3-84DF-920A35C85BFA}"/>
              </a:ext>
            </a:extLst>
          </p:cNvPr>
          <p:cNvSpPr txBox="1"/>
          <p:nvPr/>
        </p:nvSpPr>
        <p:spPr>
          <a:xfrm>
            <a:off x="5076056" y="384919"/>
            <a:ext cx="4609530" cy="307777"/>
          </a:xfrm>
          <a:prstGeom prst="rect">
            <a:avLst/>
          </a:prstGeom>
          <a:noFill/>
        </p:spPr>
        <p:txBody>
          <a:bodyPr wrap="square">
            <a:spAutoFit/>
          </a:bodyPr>
          <a:lstStyle/>
          <a:p>
            <a:r>
              <a:rPr lang="en-US" altLang="zh-TW" sz="1400"/>
              <a:t>https://www.ibm.com/topics/responsible-ai</a:t>
            </a:r>
            <a:endParaRPr lang="zh-TW" altLang="en-US" sz="1400"/>
          </a:p>
        </p:txBody>
      </p:sp>
    </p:spTree>
    <p:extLst>
      <p:ext uri="{BB962C8B-B14F-4D97-AF65-F5344CB8AC3E}">
        <p14:creationId xmlns:p14="http://schemas.microsoft.com/office/powerpoint/2010/main" val="2812384857"/>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9478F62-6393-41CA-69AE-8BD82BD48F52}"/>
              </a:ext>
            </a:extLst>
          </p:cNvPr>
          <p:cNvSpPr>
            <a:spLocks noGrp="1"/>
          </p:cNvSpPr>
          <p:nvPr>
            <p:ph type="title"/>
          </p:nvPr>
        </p:nvSpPr>
        <p:spPr/>
        <p:txBody>
          <a:bodyPr/>
          <a:lstStyle/>
          <a:p>
            <a:endParaRPr lang="zh-TW" altLang="en-US"/>
          </a:p>
        </p:txBody>
      </p:sp>
      <p:sp>
        <p:nvSpPr>
          <p:cNvPr id="5" name="內容版面配置區 4">
            <a:extLst>
              <a:ext uri="{FF2B5EF4-FFF2-40B4-BE49-F238E27FC236}">
                <a16:creationId xmlns:a16="http://schemas.microsoft.com/office/drawing/2014/main" id="{712486B1-BF2F-A155-379B-7A5C565E20FC}"/>
              </a:ext>
            </a:extLst>
          </p:cNvPr>
          <p:cNvSpPr>
            <a:spLocks noGrp="1"/>
          </p:cNvSpPr>
          <p:nvPr>
            <p:ph idx="1"/>
          </p:nvPr>
        </p:nvSpPr>
        <p:spPr/>
        <p:txBody>
          <a:bodyPr/>
          <a:lstStyle/>
          <a:p>
            <a:r>
              <a:rPr lang="zh-TW" altLang="en-US" sz="1800"/>
              <a:t>自 </a:t>
            </a:r>
            <a:r>
              <a:rPr lang="en-US" altLang="zh-TW" sz="1800"/>
              <a:t>1992 </a:t>
            </a:r>
            <a:r>
              <a:rPr lang="zh-TW" altLang="en-US" sz="1800"/>
              <a:t>年，</a:t>
            </a:r>
            <a:r>
              <a:rPr lang="en-US" altLang="zh-TW" sz="1800"/>
              <a:t>Bill Gates </a:t>
            </a:r>
            <a:r>
              <a:rPr lang="zh-TW" altLang="en-US" sz="1800"/>
              <a:t>便提出「電腦有一天將能夠理解人類」的願景，這種能力包括看得到、聽得懂、能夠交談並理解人類。</a:t>
            </a:r>
            <a:endParaRPr lang="en-US" altLang="zh-TW" sz="1800"/>
          </a:p>
          <a:p>
            <a:r>
              <a:rPr lang="zh-TW" altLang="en-US" sz="1800"/>
              <a:t>近年來，許多技術的進步，例如 </a:t>
            </a:r>
            <a:r>
              <a:rPr lang="en-US" altLang="zh-TW" sz="1800"/>
              <a:t>FIFA </a:t>
            </a:r>
            <a:r>
              <a:rPr lang="zh-TW" altLang="en-US" sz="1800"/>
              <a:t>所使用的臉部和語音辨識技術。但直到</a:t>
            </a:r>
            <a:r>
              <a:rPr lang="en-US" altLang="zh-TW" sz="1800"/>
              <a:t>2022</a:t>
            </a:r>
            <a:r>
              <a:rPr lang="zh-TW" altLang="en-US" sz="1800"/>
              <a:t>，</a:t>
            </a:r>
            <a:r>
              <a:rPr lang="en-US" altLang="zh-TW" sz="1800"/>
              <a:t>OpenAI </a:t>
            </a:r>
            <a:r>
              <a:rPr lang="zh-TW" altLang="en-US" sz="1800"/>
              <a:t>推出了 </a:t>
            </a:r>
            <a:r>
              <a:rPr lang="en-US" altLang="zh-TW" sz="1800"/>
              <a:t>ChatGPT</a:t>
            </a:r>
            <a:r>
              <a:rPr lang="zh-TW" altLang="en-US" sz="1800"/>
              <a:t>，人們才真正體驗到了人工智慧與人類交談的可能性。相較於過去較單純、如 </a:t>
            </a:r>
            <a:r>
              <a:rPr lang="en-US" altLang="zh-TW" sz="1800"/>
              <a:t>Siri </a:t>
            </a:r>
            <a:r>
              <a:rPr lang="zh-TW" altLang="en-US" sz="1800"/>
              <a:t>的智慧語音，</a:t>
            </a:r>
            <a:r>
              <a:rPr lang="en-US" altLang="zh-TW" sz="1800"/>
              <a:t>ChatGPT </a:t>
            </a:r>
            <a:r>
              <a:rPr lang="zh-TW" altLang="en-US" sz="1800"/>
              <a:t>發展出的是能夠真正理解人類，並與人類進行有意義的對話。 </a:t>
            </a:r>
            <a:endParaRPr lang="en-US" altLang="zh-TW" sz="1800"/>
          </a:p>
          <a:p>
            <a:r>
              <a:rPr lang="en-US" altLang="zh-TW" sz="1800"/>
              <a:t>AI </a:t>
            </a:r>
            <a:r>
              <a:rPr lang="zh-TW" altLang="en-US" sz="1800"/>
              <a:t>的應用影響層面廣泛，無論身為產品開發者或佈署者，都應該以負責任的方式使用 </a:t>
            </a:r>
            <a:r>
              <a:rPr lang="en-US" altLang="zh-TW" sz="1800"/>
              <a:t>AI </a:t>
            </a:r>
            <a:r>
              <a:rPr lang="zh-TW" altLang="en-US" sz="1800"/>
              <a:t>技術。然而，這些想法不應該只局限於技術或商業層面，應該思考如同 </a:t>
            </a:r>
            <a:r>
              <a:rPr lang="en-US" altLang="zh-TW" sz="1800"/>
              <a:t>OpenAI </a:t>
            </a:r>
            <a:r>
              <a:rPr lang="zh-TW" altLang="en-US" sz="1800"/>
              <a:t>這樣的科技橫空出世、改變了世界後，究竟能夠為世界做出什麼貢獻，並對所創造出的科技負責。</a:t>
            </a:r>
          </a:p>
          <a:p>
            <a:r>
              <a:rPr lang="zh-TW" altLang="en-US" sz="1800"/>
              <a:t>微軟總裁 </a:t>
            </a:r>
            <a:r>
              <a:rPr lang="en-US" altLang="zh-TW" sz="1800"/>
              <a:t>Brad Smith </a:t>
            </a:r>
            <a:r>
              <a:rPr lang="zh-TW" altLang="en-US" sz="1800"/>
              <a:t>在其所撰</a:t>
            </a:r>
            <a:r>
              <a:rPr lang="en-US" altLang="zh-TW" sz="1800"/>
              <a:t>《</a:t>
            </a:r>
            <a:r>
              <a:rPr lang="zh-TW" altLang="en-US" sz="1800"/>
              <a:t>未來科技的 </a:t>
            </a:r>
            <a:r>
              <a:rPr lang="en-US" altLang="zh-TW" sz="1800"/>
              <a:t>15 </a:t>
            </a:r>
            <a:r>
              <a:rPr lang="zh-TW" altLang="en-US" sz="1800"/>
              <a:t>道難題</a:t>
            </a:r>
            <a:r>
              <a:rPr lang="en-US" altLang="zh-TW" sz="1800"/>
              <a:t>》</a:t>
            </a:r>
            <a:r>
              <a:rPr lang="zh-TW" altLang="en-US" sz="1800"/>
              <a:t>一書中，特別提及許多 </a:t>
            </a:r>
            <a:r>
              <a:rPr lang="en-US" altLang="zh-TW" sz="1800"/>
              <a:t>AI </a:t>
            </a:r>
            <a:r>
              <a:rPr lang="zh-TW" altLang="en-US" sz="1800"/>
              <a:t>和人類社會互動相關的實例，並在其中討論了最新的 </a:t>
            </a:r>
            <a:r>
              <a:rPr lang="en-US" altLang="zh-TW" sz="1800"/>
              <a:t>AI </a:t>
            </a:r>
            <a:r>
              <a:rPr lang="zh-TW" altLang="en-US" sz="1800"/>
              <a:t>原則和負責任 </a:t>
            </a:r>
            <a:r>
              <a:rPr lang="en-US" altLang="zh-TW" sz="1800"/>
              <a:t>AI </a:t>
            </a:r>
            <a:r>
              <a:rPr lang="zh-TW" altLang="en-US" sz="1800"/>
              <a:t>準則。</a:t>
            </a:r>
            <a:endParaRPr lang="en-US" altLang="zh-TW" sz="1800"/>
          </a:p>
          <a:p>
            <a:r>
              <a:rPr lang="zh-TW" altLang="en-US" sz="1800"/>
              <a:t>微軟也在 </a:t>
            </a:r>
            <a:r>
              <a:rPr lang="en-US" altLang="zh-TW" sz="1800"/>
              <a:t>2018 </a:t>
            </a:r>
            <a:r>
              <a:rPr lang="zh-TW" altLang="en-US" sz="1800"/>
              <a:t>年公佈了 </a:t>
            </a:r>
            <a:r>
              <a:rPr lang="en-US" altLang="zh-TW" sz="1800"/>
              <a:t>AI </a:t>
            </a:r>
            <a:r>
              <a:rPr lang="zh-TW" altLang="en-US" sz="1800"/>
              <a:t>的六項準則，重點在於人工智慧應以負責任及合乎道德的方式被建構及使用，並且應該廣泛的服務社會；人工智慧更應以提升國際競爭力及國家安全為原則，在國際競爭的局勢下，</a:t>
            </a:r>
            <a:r>
              <a:rPr lang="en-US" altLang="zh-TW" sz="1800"/>
              <a:t>AI </a:t>
            </a:r>
            <a:r>
              <a:rPr lang="zh-TW" altLang="en-US" sz="1800"/>
              <a:t>應該讓所有人都能夠輕鬆使用，而非僅是為了狹隘的商業利益而存在。</a:t>
            </a:r>
          </a:p>
          <a:p>
            <a:endParaRPr lang="zh-TW" altLang="en-US" sz="1800"/>
          </a:p>
          <a:p>
            <a:pPr marL="0" indent="0">
              <a:buNone/>
            </a:pPr>
            <a:r>
              <a:rPr lang="en-US" altLang="zh-TW" sz="900"/>
              <a:t>Ref: </a:t>
            </a:r>
            <a:r>
              <a:rPr lang="zh-TW" altLang="en-US" sz="900"/>
              <a:t>在 </a:t>
            </a:r>
            <a:r>
              <a:rPr lang="en-US" altLang="zh-TW" sz="900"/>
              <a:t>CIO Taiwan </a:t>
            </a:r>
            <a:r>
              <a:rPr lang="zh-TW" altLang="en-US" sz="900"/>
              <a:t>官網閱讀全文 </a:t>
            </a:r>
            <a:r>
              <a:rPr lang="en-US" altLang="zh-TW" sz="900"/>
              <a:t>: </a:t>
            </a:r>
            <a:r>
              <a:rPr lang="zh-TW" altLang="en-US" sz="900"/>
              <a:t>實現可信賴的 </a:t>
            </a:r>
            <a:r>
              <a:rPr lang="en-US" altLang="zh-TW" sz="900"/>
              <a:t>AI </a:t>
            </a:r>
            <a:r>
              <a:rPr lang="zh-TW" altLang="en-US" sz="900"/>
              <a:t>應用願景：淺談負責任 </a:t>
            </a:r>
            <a:r>
              <a:rPr lang="en-US" altLang="zh-TW" sz="900"/>
              <a:t>AI https://www.cio.com.tw/realized-trusted-ai-application-vision-astalks-responsible-ai/</a:t>
            </a:r>
            <a:endParaRPr lang="zh-TW" altLang="en-US" sz="900"/>
          </a:p>
        </p:txBody>
      </p:sp>
    </p:spTree>
    <p:extLst>
      <p:ext uri="{BB962C8B-B14F-4D97-AF65-F5344CB8AC3E}">
        <p14:creationId xmlns:p14="http://schemas.microsoft.com/office/powerpoint/2010/main" val="1027249863"/>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063D0C8-AB8C-A879-0B24-44693DCE64A2}"/>
              </a:ext>
            </a:extLst>
          </p:cNvPr>
          <p:cNvSpPr>
            <a:spLocks noGrp="1"/>
          </p:cNvSpPr>
          <p:nvPr>
            <p:ph type="title"/>
          </p:nvPr>
        </p:nvSpPr>
        <p:spPr>
          <a:xfrm>
            <a:off x="781050" y="31886"/>
            <a:ext cx="8471470" cy="588802"/>
          </a:xfrm>
        </p:spPr>
        <p:txBody>
          <a:bodyPr/>
          <a:lstStyle/>
          <a:p>
            <a:r>
              <a:rPr lang="zh-TW" altLang="en-US"/>
              <a:t>從生成式</a:t>
            </a:r>
            <a:r>
              <a:rPr lang="en-US" altLang="zh-TW"/>
              <a:t>AI</a:t>
            </a:r>
            <a:r>
              <a:rPr lang="zh-TW" altLang="en-US"/>
              <a:t>到負責任</a:t>
            </a:r>
            <a:r>
              <a:rPr lang="en-US" altLang="zh-TW"/>
              <a:t>AI </a:t>
            </a:r>
            <a:r>
              <a:rPr lang="zh-TW" altLang="en-US"/>
              <a:t>以法律角度談</a:t>
            </a:r>
            <a:r>
              <a:rPr lang="en-US" altLang="zh-TW"/>
              <a:t>AI</a:t>
            </a:r>
            <a:r>
              <a:rPr lang="zh-TW" altLang="en-US"/>
              <a:t>的自律與他律</a:t>
            </a:r>
          </a:p>
        </p:txBody>
      </p:sp>
      <p:sp>
        <p:nvSpPr>
          <p:cNvPr id="5" name="內容版面配置區 4">
            <a:extLst>
              <a:ext uri="{FF2B5EF4-FFF2-40B4-BE49-F238E27FC236}">
                <a16:creationId xmlns:a16="http://schemas.microsoft.com/office/drawing/2014/main" id="{B8C3FF86-6B77-E2F2-85A3-97C608AFE65C}"/>
              </a:ext>
            </a:extLst>
          </p:cNvPr>
          <p:cNvSpPr>
            <a:spLocks noGrp="1"/>
          </p:cNvSpPr>
          <p:nvPr>
            <p:ph idx="1"/>
          </p:nvPr>
        </p:nvSpPr>
        <p:spPr>
          <a:xfrm>
            <a:off x="107504" y="908720"/>
            <a:ext cx="8928992" cy="5616624"/>
          </a:xfrm>
        </p:spPr>
        <p:txBody>
          <a:bodyPr/>
          <a:lstStyle/>
          <a:p>
            <a:r>
              <a:rPr lang="zh-TW" altLang="en-US" sz="2000"/>
              <a:t>當</a:t>
            </a:r>
            <a:r>
              <a:rPr lang="en-US" altLang="zh-TW" sz="2000"/>
              <a:t>ChatGPT </a:t>
            </a:r>
            <a:r>
              <a:rPr lang="zh-TW" altLang="en-US" sz="2000"/>
              <a:t>熱潮以雷霆萬鈞之勢橫掃全球之際，也產生了一個嚴肅的課題。那就是伴隨 </a:t>
            </a:r>
            <a:r>
              <a:rPr lang="en-US" altLang="zh-TW" sz="2000"/>
              <a:t>AI </a:t>
            </a:r>
            <a:r>
              <a:rPr lang="zh-TW" altLang="en-US" sz="2000"/>
              <a:t>運用而產生的各種違法、侵權或不當的行為，到底應該要由誰負責以及應如何規範。</a:t>
            </a:r>
            <a:endParaRPr lang="en-US" altLang="zh-TW" sz="2000"/>
          </a:p>
          <a:p>
            <a:r>
              <a:rPr lang="zh-TW" altLang="en-US" sz="2000"/>
              <a:t>其中的一個關鍵問題，就是是否仍由業者透過負責任 </a:t>
            </a:r>
            <a:r>
              <a:rPr lang="en-US" altLang="zh-TW" sz="2000"/>
              <a:t>AI (Responsible AI, RAI) </a:t>
            </a:r>
            <a:r>
              <a:rPr lang="zh-TW" altLang="en-US" sz="2000"/>
              <a:t>的自律方式處理，還是應該由他律的法律層面加入因應，是這波 </a:t>
            </a:r>
            <a:r>
              <a:rPr lang="en-US" altLang="zh-TW" sz="2000"/>
              <a:t>AI </a:t>
            </a:r>
            <a:r>
              <a:rPr lang="zh-TW" altLang="en-US" sz="2000"/>
              <a:t>熱潮下待解決的重要議題。</a:t>
            </a:r>
            <a:endParaRPr lang="en-US" altLang="zh-TW" sz="2000"/>
          </a:p>
          <a:p>
            <a:r>
              <a:rPr lang="zh-TW" altLang="en-US" sz="2000"/>
              <a:t>隨著生成式 </a:t>
            </a:r>
            <a:r>
              <a:rPr lang="en-US" altLang="zh-TW" sz="2000"/>
              <a:t>AI </a:t>
            </a:r>
            <a:r>
              <a:rPr lang="zh-TW" altLang="en-US" sz="2000"/>
              <a:t>的技術進展，人們從對 </a:t>
            </a:r>
            <a:r>
              <a:rPr lang="en-US" altLang="zh-TW" sz="2000"/>
              <a:t>ChatGPT </a:t>
            </a:r>
            <a:r>
              <a:rPr lang="zh-TW" altLang="en-US" sz="2000"/>
              <a:t>從最初的擔心（被用來寫報告或論文），逐漸變成擔憂這些新興的 </a:t>
            </a:r>
            <a:r>
              <a:rPr lang="en-US" altLang="zh-TW" sz="2000"/>
              <a:t>AI</a:t>
            </a:r>
            <a:r>
              <a:rPr lang="zh-TW" altLang="en-US" sz="2000"/>
              <a:t>工具是否會誤導人類、傳播虛假訊息、侵犯隱私權或智財權、取代部分人類的工作、甚至被用於影響選舉結果。</a:t>
            </a:r>
            <a:endParaRPr lang="en-US" altLang="zh-TW" sz="2000"/>
          </a:p>
          <a:p>
            <a:endParaRPr lang="en-US" altLang="zh-TW" sz="2000"/>
          </a:p>
          <a:p>
            <a:r>
              <a:rPr lang="en-US" altLang="zh-TW" sz="2000"/>
              <a:t>AI </a:t>
            </a:r>
            <a:r>
              <a:rPr lang="zh-TW" altLang="en-US" sz="2000"/>
              <a:t>可能導致的各種問題已開始受到各方的關注，國際間甚至出現暫緩 </a:t>
            </a:r>
            <a:r>
              <a:rPr lang="en-US" altLang="zh-TW" sz="2000"/>
              <a:t>AI </a:t>
            </a:r>
            <a:r>
              <a:rPr lang="zh-TW" altLang="en-US" sz="2000"/>
              <a:t>發展的呼聲及行動，這使得原本僅存在企業界層面、屬於</a:t>
            </a:r>
            <a:r>
              <a:rPr lang="zh-TW" altLang="en-US" sz="2000" b="1">
                <a:solidFill>
                  <a:schemeClr val="bg2">
                    <a:lumMod val="50000"/>
                  </a:schemeClr>
                </a:solidFill>
              </a:rPr>
              <a:t>自律功能的負責任 </a:t>
            </a:r>
            <a:r>
              <a:rPr lang="en-US" altLang="zh-TW" sz="2000" b="1">
                <a:solidFill>
                  <a:schemeClr val="bg2">
                    <a:lumMod val="50000"/>
                  </a:schemeClr>
                </a:solidFill>
              </a:rPr>
              <a:t>AI</a:t>
            </a:r>
            <a:r>
              <a:rPr lang="zh-TW" altLang="en-US" sz="2000"/>
              <a:t>，提昇到國家、甚至國際的層次，蛻變為</a:t>
            </a:r>
            <a:r>
              <a:rPr lang="zh-TW" altLang="en-US" sz="2000" b="1">
                <a:solidFill>
                  <a:schemeClr val="bg2">
                    <a:lumMod val="50000"/>
                  </a:schemeClr>
                </a:solidFill>
              </a:rPr>
              <a:t>法律所強制要求的 </a:t>
            </a:r>
            <a:r>
              <a:rPr lang="en-US" altLang="zh-TW" sz="2000" b="1">
                <a:solidFill>
                  <a:schemeClr val="bg2">
                    <a:lumMod val="50000"/>
                  </a:schemeClr>
                </a:solidFill>
              </a:rPr>
              <a:t>AI</a:t>
            </a:r>
            <a:r>
              <a:rPr lang="zh-TW" altLang="en-US" sz="2000" b="1">
                <a:solidFill>
                  <a:schemeClr val="bg2">
                    <a:lumMod val="50000"/>
                  </a:schemeClr>
                </a:solidFill>
              </a:rPr>
              <a:t>應負責任</a:t>
            </a:r>
            <a:r>
              <a:rPr lang="zh-TW" altLang="en-US" sz="2000"/>
              <a:t>，問題是 </a:t>
            </a:r>
            <a:r>
              <a:rPr lang="en-US" altLang="zh-TW" sz="2000"/>
              <a:t>AI </a:t>
            </a:r>
            <a:r>
              <a:rPr lang="zh-TW" altLang="en-US" sz="2000"/>
              <a:t>要如何負責呢？</a:t>
            </a:r>
          </a:p>
        </p:txBody>
      </p:sp>
      <p:sp>
        <p:nvSpPr>
          <p:cNvPr id="7" name="文字方塊 6">
            <a:extLst>
              <a:ext uri="{FF2B5EF4-FFF2-40B4-BE49-F238E27FC236}">
                <a16:creationId xmlns:a16="http://schemas.microsoft.com/office/drawing/2014/main" id="{E66B13F6-CDFB-15CD-698A-884C47A45678}"/>
              </a:ext>
            </a:extLst>
          </p:cNvPr>
          <p:cNvSpPr txBox="1"/>
          <p:nvPr/>
        </p:nvSpPr>
        <p:spPr>
          <a:xfrm>
            <a:off x="6084168" y="461864"/>
            <a:ext cx="4670946" cy="230832"/>
          </a:xfrm>
          <a:prstGeom prst="rect">
            <a:avLst/>
          </a:prstGeom>
          <a:noFill/>
        </p:spPr>
        <p:txBody>
          <a:bodyPr wrap="square">
            <a:spAutoFit/>
          </a:bodyPr>
          <a:lstStyle/>
          <a:p>
            <a:r>
              <a:rPr lang="en-US" altLang="zh-TW" sz="900"/>
              <a:t>https://udn.com/news/story/6868/7217021</a:t>
            </a:r>
            <a:endParaRPr lang="zh-TW" altLang="en-US" sz="900"/>
          </a:p>
        </p:txBody>
      </p:sp>
    </p:spTree>
    <p:extLst>
      <p:ext uri="{BB962C8B-B14F-4D97-AF65-F5344CB8AC3E}">
        <p14:creationId xmlns:p14="http://schemas.microsoft.com/office/powerpoint/2010/main" val="83521627"/>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D9F1D9-1598-0B6A-6C07-410A9977A8D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FE0C603-4CB2-4720-60BB-4A955503B2F3}"/>
              </a:ext>
            </a:extLst>
          </p:cNvPr>
          <p:cNvSpPr>
            <a:spLocks noGrp="1"/>
          </p:cNvSpPr>
          <p:nvPr>
            <p:ph idx="1"/>
          </p:nvPr>
        </p:nvSpPr>
        <p:spPr/>
        <p:txBody>
          <a:bodyPr/>
          <a:lstStyle/>
          <a:p>
            <a:pPr marL="457200" indent="-457200">
              <a:buFont typeface="+mj-lt"/>
              <a:buAutoNum type="arabicPeriod"/>
            </a:pPr>
            <a:r>
              <a:rPr lang="zh-TW" altLang="en-US" sz="2000"/>
              <a:t>隨著</a:t>
            </a:r>
            <a:r>
              <a:rPr lang="en-US" altLang="zh-TW" sz="2000"/>
              <a:t>AI </a:t>
            </a:r>
            <a:r>
              <a:rPr lang="zh-TW" altLang="en-US" sz="2000"/>
              <a:t>技術的發展，以法律角度而言，是否仍由業者透過負責任</a:t>
            </a:r>
            <a:r>
              <a:rPr lang="en-US" altLang="zh-TW" sz="2000"/>
              <a:t>AI </a:t>
            </a:r>
            <a:r>
              <a:rPr lang="zh-TW" altLang="en-US" sz="2000"/>
              <a:t>的自律方式處理，還是應該由他律的方式加入因應，是這波</a:t>
            </a:r>
            <a:r>
              <a:rPr lang="en-US" altLang="zh-TW" sz="2000"/>
              <a:t>AI </a:t>
            </a:r>
            <a:r>
              <a:rPr lang="zh-TW" altLang="en-US" sz="2000"/>
              <a:t>熱潮下的重要議題。</a:t>
            </a:r>
          </a:p>
          <a:p>
            <a:pPr marL="457200" indent="-457200">
              <a:buFont typeface="+mj-lt"/>
              <a:buAutoNum type="arabicPeriod"/>
            </a:pPr>
            <a:endParaRPr lang="zh-TW" altLang="en-US" sz="2000"/>
          </a:p>
          <a:p>
            <a:pPr marL="457200" indent="-457200">
              <a:buFont typeface="+mj-lt"/>
              <a:buAutoNum type="arabicPeriod"/>
            </a:pPr>
            <a:r>
              <a:rPr lang="zh-TW" altLang="en-US" sz="2000"/>
              <a:t>成式</a:t>
            </a:r>
            <a:r>
              <a:rPr lang="en-US" altLang="zh-TW" sz="2000"/>
              <a:t>AI </a:t>
            </a:r>
            <a:r>
              <a:rPr lang="zh-TW" altLang="en-US" sz="2000"/>
              <a:t>已具有自我學習與自我修正的能力，掌握語言的</a:t>
            </a:r>
            <a:r>
              <a:rPr lang="en-US" altLang="zh-TW" sz="2000"/>
              <a:t>AI </a:t>
            </a:r>
            <a:r>
              <a:rPr lang="zh-TW" altLang="en-US" sz="2000"/>
              <a:t>等於取得一把打開人類精神世界的鑰匙，透過對語言的運用取得人類的信任，進而可能會對人類的經濟、社會、文化、政治等層面造成影響。</a:t>
            </a:r>
          </a:p>
          <a:p>
            <a:pPr marL="457200" indent="-457200">
              <a:buFont typeface="+mj-lt"/>
              <a:buAutoNum type="arabicPeriod"/>
            </a:pPr>
            <a:endParaRPr lang="zh-TW" altLang="en-US" sz="2000"/>
          </a:p>
          <a:p>
            <a:pPr marL="457200" indent="-457200">
              <a:buFont typeface="+mj-lt"/>
              <a:buAutoNum type="arabicPeriod"/>
            </a:pPr>
            <a:r>
              <a:rPr lang="en-US" altLang="zh-TW" sz="2000"/>
              <a:t>AI </a:t>
            </a:r>
            <a:r>
              <a:rPr lang="zh-TW" altLang="en-US" sz="2000"/>
              <a:t>強大的影響力及可能產生的問題被揭示後，凸顯自律性質負責任</a:t>
            </a:r>
            <a:r>
              <a:rPr lang="en-US" altLang="zh-TW" sz="2000"/>
              <a:t>AI </a:t>
            </a:r>
            <a:r>
              <a:rPr lang="zh-TW" altLang="en-US" sz="2000"/>
              <a:t>的缺陷，也引發各界要求凍結研發與加強國際監管的呼籲。</a:t>
            </a:r>
          </a:p>
          <a:p>
            <a:pPr marL="457200" indent="-457200">
              <a:buFont typeface="+mj-lt"/>
              <a:buAutoNum type="arabicPeriod"/>
            </a:pPr>
            <a:endParaRPr lang="zh-TW" altLang="en-US" sz="2000"/>
          </a:p>
          <a:p>
            <a:pPr marL="457200" indent="-457200">
              <a:buFont typeface="+mj-lt"/>
              <a:buAutoNum type="arabicPeriod"/>
            </a:pPr>
            <a:r>
              <a:rPr lang="zh-TW" altLang="en-US" sz="2000"/>
              <a:t>目前全球對</a:t>
            </a:r>
            <a:r>
              <a:rPr lang="en-US" altLang="zh-TW" sz="2000"/>
              <a:t>AI </a:t>
            </a:r>
            <a:r>
              <a:rPr lang="zh-TW" altLang="en-US" sz="2000"/>
              <a:t>監管架構規劃最完整、最積極的就屬歐盟，除了公佈</a:t>
            </a:r>
            <a:r>
              <a:rPr lang="en-US" altLang="zh-TW" sz="2000"/>
              <a:t>AI </a:t>
            </a:r>
            <a:r>
              <a:rPr lang="zh-TW" altLang="en-US" sz="2000"/>
              <a:t>白皮書之外，並推動整體立法架構，試圖催生首部</a:t>
            </a:r>
            <a:r>
              <a:rPr lang="en-US" altLang="zh-TW" sz="2000"/>
              <a:t>AI </a:t>
            </a:r>
            <a:r>
              <a:rPr lang="zh-TW" altLang="en-US" sz="2000"/>
              <a:t>監管法案。白宮科技政策辦公室在 </a:t>
            </a:r>
            <a:r>
              <a:rPr lang="en-US" altLang="zh-TW" sz="2000"/>
              <a:t>2022 </a:t>
            </a:r>
            <a:r>
              <a:rPr lang="zh-TW" altLang="en-US" sz="2000"/>
              <a:t>年 </a:t>
            </a:r>
            <a:r>
              <a:rPr lang="en-US" altLang="zh-TW" sz="2000"/>
              <a:t>10 </a:t>
            </a:r>
            <a:r>
              <a:rPr lang="zh-TW" altLang="en-US" sz="2000"/>
              <a:t>月發佈的</a:t>
            </a:r>
            <a:r>
              <a:rPr lang="en-US" altLang="zh-TW" sz="2000"/>
              <a:t>《AI </a:t>
            </a:r>
            <a:r>
              <a:rPr lang="zh-TW" altLang="en-US" sz="2000"/>
              <a:t>權利法案藍圖</a:t>
            </a:r>
            <a:r>
              <a:rPr lang="en-US" altLang="zh-TW" sz="2000"/>
              <a:t>》</a:t>
            </a:r>
            <a:r>
              <a:rPr lang="zh-TW" altLang="en-US" sz="2000"/>
              <a:t>，列出 </a:t>
            </a:r>
            <a:r>
              <a:rPr lang="en-US" altLang="zh-TW" sz="2000"/>
              <a:t>5 </a:t>
            </a:r>
            <a:r>
              <a:rPr lang="zh-TW" altLang="en-US" sz="2000"/>
              <a:t>項旨在最大程度減少 </a:t>
            </a:r>
            <a:r>
              <a:rPr lang="en-US" altLang="zh-TW" sz="2000"/>
              <a:t>AI </a:t>
            </a:r>
            <a:r>
              <a:rPr lang="zh-TW" altLang="en-US" sz="2000"/>
              <a:t>系統潛在危害的原則，但與歐盟的 </a:t>
            </a:r>
            <a:r>
              <a:rPr lang="en-US" altLang="zh-TW" sz="2000"/>
              <a:t>AI </a:t>
            </a:r>
            <a:r>
              <a:rPr lang="zh-TW" altLang="en-US" sz="2000"/>
              <a:t>法案不同之處，就是該藍圖不具有任何約束力；</a:t>
            </a:r>
          </a:p>
        </p:txBody>
      </p:sp>
    </p:spTree>
    <p:extLst>
      <p:ext uri="{BB962C8B-B14F-4D97-AF65-F5344CB8AC3E}">
        <p14:creationId xmlns:p14="http://schemas.microsoft.com/office/powerpoint/2010/main" val="1815585629"/>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62A53348-00E1-0C8F-782F-B4B31AD06B41}"/>
              </a:ext>
            </a:extLst>
          </p:cNvPr>
          <p:cNvSpPr>
            <a:spLocks noGrp="1"/>
          </p:cNvSpPr>
          <p:nvPr>
            <p:ph type="title"/>
          </p:nvPr>
        </p:nvSpPr>
        <p:spPr>
          <a:xfrm>
            <a:off x="147288" y="87549"/>
            <a:ext cx="8264525" cy="720725"/>
          </a:xfrm>
        </p:spPr>
        <p:txBody>
          <a:bodyPr/>
          <a:lstStyle/>
          <a:p>
            <a:r>
              <a:rPr lang="zh-TW" altLang="en-US" sz="3600"/>
              <a:t>可信賴的 </a:t>
            </a:r>
            <a:r>
              <a:rPr lang="en-US" altLang="zh-TW" sz="3600"/>
              <a:t>AI</a:t>
            </a:r>
            <a:endParaRPr lang="zh-TW" altLang="en-US"/>
          </a:p>
        </p:txBody>
      </p:sp>
      <p:sp>
        <p:nvSpPr>
          <p:cNvPr id="7" name="內容版面配置區 6">
            <a:extLst>
              <a:ext uri="{FF2B5EF4-FFF2-40B4-BE49-F238E27FC236}">
                <a16:creationId xmlns:a16="http://schemas.microsoft.com/office/drawing/2014/main" id="{D572725C-316D-F287-4533-56B5F697754B}"/>
              </a:ext>
            </a:extLst>
          </p:cNvPr>
          <p:cNvSpPr>
            <a:spLocks noGrp="1"/>
          </p:cNvSpPr>
          <p:nvPr>
            <p:ph idx="1"/>
          </p:nvPr>
        </p:nvSpPr>
        <p:spPr>
          <a:xfrm>
            <a:off x="147287" y="908844"/>
            <a:ext cx="8889209" cy="5040312"/>
          </a:xfrm>
        </p:spPr>
        <p:txBody>
          <a:bodyPr/>
          <a:lstStyle/>
          <a:p>
            <a:r>
              <a:rPr lang="en-US" altLang="zh-TW" sz="1800"/>
              <a:t>Microsoft </a:t>
            </a:r>
            <a:r>
              <a:rPr lang="zh-TW" altLang="en-US" sz="1800"/>
              <a:t>開發了負責任 </a:t>
            </a:r>
            <a:r>
              <a:rPr lang="en-US" altLang="zh-TW" sz="1800"/>
              <a:t>AI </a:t>
            </a:r>
            <a:r>
              <a:rPr lang="zh-TW" altLang="en-US" sz="1800"/>
              <a:t>標準。 這是根據下列六大準則建置 </a:t>
            </a:r>
            <a:r>
              <a:rPr lang="en-US" altLang="zh-TW" sz="1800"/>
              <a:t>AI </a:t>
            </a:r>
            <a:r>
              <a:rPr lang="zh-TW" altLang="en-US" sz="1800"/>
              <a:t>系統的架構：公平性、可靠性與安全性、隱私權與保密性、包容性、透明度，以及權責。 </a:t>
            </a:r>
          </a:p>
          <a:p>
            <a:r>
              <a:rPr lang="en-US" altLang="zh-TW" sz="1800"/>
              <a:t> </a:t>
            </a:r>
            <a:endParaRPr lang="zh-TW" altLang="en-US" sz="1800"/>
          </a:p>
        </p:txBody>
      </p:sp>
      <p:pic>
        <p:nvPicPr>
          <p:cNvPr id="8" name="圖片 7">
            <a:extLst>
              <a:ext uri="{FF2B5EF4-FFF2-40B4-BE49-F238E27FC236}">
                <a16:creationId xmlns:a16="http://schemas.microsoft.com/office/drawing/2014/main" id="{46C21145-C4AB-A021-26FD-73A17B5EAFD4}"/>
              </a:ext>
            </a:extLst>
          </p:cNvPr>
          <p:cNvPicPr>
            <a:picLocks noChangeAspect="1"/>
          </p:cNvPicPr>
          <p:nvPr/>
        </p:nvPicPr>
        <p:blipFill>
          <a:blip r:embed="rId2"/>
          <a:stretch>
            <a:fillRect/>
          </a:stretch>
        </p:blipFill>
        <p:spPr>
          <a:xfrm>
            <a:off x="70460" y="1556791"/>
            <a:ext cx="5832648" cy="3280095"/>
          </a:xfrm>
          <a:prstGeom prst="rect">
            <a:avLst/>
          </a:prstGeom>
        </p:spPr>
      </p:pic>
      <p:sp>
        <p:nvSpPr>
          <p:cNvPr id="11" name="文字方塊 10">
            <a:extLst>
              <a:ext uri="{FF2B5EF4-FFF2-40B4-BE49-F238E27FC236}">
                <a16:creationId xmlns:a16="http://schemas.microsoft.com/office/drawing/2014/main" id="{5DE1368A-3DBB-27B1-895B-96A57878D4E2}"/>
              </a:ext>
            </a:extLst>
          </p:cNvPr>
          <p:cNvSpPr txBox="1"/>
          <p:nvPr/>
        </p:nvSpPr>
        <p:spPr>
          <a:xfrm>
            <a:off x="5796137" y="1556791"/>
            <a:ext cx="3269996" cy="5037615"/>
          </a:xfrm>
          <a:prstGeom prst="rect">
            <a:avLst/>
          </a:prstGeom>
          <a:noFill/>
        </p:spPr>
        <p:txBody>
          <a:bodyPr wrap="square" rtlCol="0">
            <a:spAutoFit/>
          </a:bodyPr>
          <a:lstStyle/>
          <a:p>
            <a:pPr algn="l"/>
            <a:r>
              <a:rPr lang="zh-TW" altLang="en-US" sz="900" b="1" i="0">
                <a:solidFill>
                  <a:srgbClr val="161616"/>
                </a:solidFill>
                <a:effectLst/>
                <a:highlight>
                  <a:srgbClr val="FFFFFF"/>
                </a:highlight>
                <a:latin typeface="+mn-ea"/>
                <a:ea typeface="+mn-ea"/>
              </a:rPr>
              <a:t>公平性和包容性</a:t>
            </a:r>
          </a:p>
          <a:p>
            <a:pPr algn="l"/>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系統應公平地對待每個人，避免以不同的方式影響處境相似的群體。</a:t>
            </a:r>
            <a:endParaRPr lang="en-US" altLang="zh-TW" sz="900" b="0" i="0">
              <a:solidFill>
                <a:srgbClr val="161616"/>
              </a:solidFill>
              <a:effectLst/>
              <a:highlight>
                <a:srgbClr val="FFFFFF"/>
              </a:highlight>
              <a:latin typeface="+mn-ea"/>
              <a:ea typeface="+mn-ea"/>
            </a:endParaRPr>
          </a:p>
          <a:p>
            <a:pPr algn="l"/>
            <a:endParaRPr lang="zh-TW" altLang="en-US" sz="900" b="0" i="0">
              <a:solidFill>
                <a:srgbClr val="161616"/>
              </a:solidFill>
              <a:effectLst/>
              <a:highlight>
                <a:srgbClr val="FFFFFF"/>
              </a:highlight>
              <a:latin typeface="+mn-ea"/>
              <a:ea typeface="+mn-ea"/>
            </a:endParaRPr>
          </a:p>
          <a:p>
            <a:pPr algn="l"/>
            <a:r>
              <a:rPr lang="zh-TW" altLang="en-US" sz="900" b="1" i="0">
                <a:solidFill>
                  <a:srgbClr val="161616"/>
                </a:solidFill>
                <a:effectLst/>
                <a:highlight>
                  <a:srgbClr val="FFFFFF"/>
                </a:highlight>
                <a:latin typeface="+mn-ea"/>
                <a:ea typeface="+mn-ea"/>
              </a:rPr>
              <a:t>可靠性和安全性</a:t>
            </a:r>
          </a:p>
          <a:p>
            <a:pPr algn="l"/>
            <a:r>
              <a:rPr lang="zh-TW" altLang="en-US" sz="900" b="0" i="0">
                <a:solidFill>
                  <a:srgbClr val="161616"/>
                </a:solidFill>
                <a:effectLst/>
                <a:highlight>
                  <a:srgbClr val="FFFFFF"/>
                </a:highlight>
                <a:latin typeface="+mn-ea"/>
                <a:ea typeface="+mn-ea"/>
              </a:rPr>
              <a:t>若要建立信任，</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系統必須以可靠、安全且一致的方式運作。 這些系統應該要能夠依照其原先的設計運作、安全地回應非預期的狀況，以及反抗有害的操作。 其行為方式，以及其能夠處理的各種情況，反映自開發人員在設計和測試期間所預期之狀況與情況的範圍。</a:t>
            </a:r>
            <a:endParaRPr lang="en-US" altLang="zh-TW" sz="900" b="0" i="0">
              <a:solidFill>
                <a:srgbClr val="161616"/>
              </a:solidFill>
              <a:effectLst/>
              <a:highlight>
                <a:srgbClr val="FFFFFF"/>
              </a:highlight>
              <a:latin typeface="+mn-ea"/>
              <a:ea typeface="+mn-ea"/>
            </a:endParaRPr>
          </a:p>
          <a:p>
            <a:pPr algn="l"/>
            <a:endParaRPr lang="zh-TW" altLang="en-US" sz="900" b="0" i="0">
              <a:solidFill>
                <a:srgbClr val="161616"/>
              </a:solidFill>
              <a:effectLst/>
              <a:highlight>
                <a:srgbClr val="FFFFFF"/>
              </a:highlight>
              <a:latin typeface="+mn-ea"/>
              <a:ea typeface="+mn-ea"/>
            </a:endParaRPr>
          </a:p>
          <a:p>
            <a:pPr algn="l"/>
            <a:r>
              <a:rPr lang="zh-TW" altLang="en-US" sz="900" b="1" i="0">
                <a:solidFill>
                  <a:srgbClr val="161616"/>
                </a:solidFill>
                <a:effectLst/>
                <a:highlight>
                  <a:srgbClr val="FFFFFF"/>
                </a:highlight>
                <a:latin typeface="+mn-ea"/>
                <a:ea typeface="+mn-ea"/>
              </a:rPr>
              <a:t>透明</a:t>
            </a:r>
          </a:p>
          <a:p>
            <a:pPr algn="l"/>
            <a:r>
              <a:rPr lang="zh-TW" altLang="en-US" sz="900" b="0" i="0">
                <a:solidFill>
                  <a:srgbClr val="161616"/>
                </a:solidFill>
                <a:effectLst/>
                <a:highlight>
                  <a:srgbClr val="FFFFFF"/>
                </a:highlight>
                <a:latin typeface="+mn-ea"/>
                <a:ea typeface="+mn-ea"/>
              </a:rPr>
              <a:t>當 </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系統協助通知那些對人們生活有極大影響的決策時，人們一定要了解這些決策產生的方式。 例如，銀行可能會使用 </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系統來決定某人是否信用可靠。 公司可能會使用 </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系統來決定所要雇用的最合格候選人。</a:t>
            </a:r>
          </a:p>
          <a:p>
            <a:pPr algn="l"/>
            <a:r>
              <a:rPr lang="zh-TW" altLang="en-US" sz="900" b="0" i="0">
                <a:solidFill>
                  <a:srgbClr val="161616"/>
                </a:solidFill>
                <a:effectLst/>
                <a:highlight>
                  <a:srgbClr val="FFFFFF"/>
                </a:highlight>
                <a:latin typeface="+mn-ea"/>
                <a:ea typeface="+mn-ea"/>
              </a:rPr>
              <a:t>透明度中很重要的一部分是</a:t>
            </a:r>
            <a:r>
              <a:rPr lang="zh-TW" altLang="en-US" sz="900" b="1" i="0">
                <a:solidFill>
                  <a:srgbClr val="6931E7"/>
                </a:solidFill>
                <a:effectLst/>
                <a:highlight>
                  <a:srgbClr val="FFFFFF"/>
                </a:highlight>
                <a:latin typeface="+mn-ea"/>
                <a:ea typeface="+mn-ea"/>
              </a:rPr>
              <a:t>「可解釋性」</a:t>
            </a:r>
            <a:r>
              <a:rPr lang="zh-TW" altLang="en-US" sz="900" b="0" i="0">
                <a:solidFill>
                  <a:srgbClr val="161616"/>
                </a:solidFill>
                <a:effectLst/>
                <a:highlight>
                  <a:srgbClr val="FFFFFF"/>
                </a:highlight>
                <a:latin typeface="+mn-ea"/>
                <a:ea typeface="+mn-ea"/>
              </a:rPr>
              <a:t>：對 </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系統及其元件之行為的實用說明。 改善可解釋性需要利害關係人先理解 </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系統的運作方式及其原因。 利害關係人接著可以判斷可能的效能問題、公平性問題、排他性行為或非預期的結果。</a:t>
            </a:r>
          </a:p>
          <a:p>
            <a:pPr algn="l"/>
            <a:endParaRPr lang="zh-TW" altLang="en-US" sz="900" b="0" i="0">
              <a:solidFill>
                <a:srgbClr val="161616"/>
              </a:solidFill>
              <a:effectLst/>
              <a:highlight>
                <a:srgbClr val="FFFFFF"/>
              </a:highlight>
              <a:latin typeface="+mn-ea"/>
              <a:ea typeface="+mn-ea"/>
            </a:endParaRPr>
          </a:p>
          <a:p>
            <a:pPr algn="l"/>
            <a:r>
              <a:rPr lang="zh-TW" altLang="en-US" sz="900" b="1" i="0">
                <a:solidFill>
                  <a:srgbClr val="161616"/>
                </a:solidFill>
                <a:effectLst/>
                <a:highlight>
                  <a:srgbClr val="FFFFFF"/>
                </a:highlight>
                <a:latin typeface="+mn-ea"/>
                <a:ea typeface="+mn-ea"/>
              </a:rPr>
              <a:t>隱私權與安全性</a:t>
            </a:r>
          </a:p>
          <a:p>
            <a:pPr algn="l"/>
            <a:r>
              <a:rPr lang="zh-TW" altLang="en-US" sz="900" b="0" i="0">
                <a:solidFill>
                  <a:srgbClr val="161616"/>
                </a:solidFill>
                <a:effectLst/>
                <a:highlight>
                  <a:srgbClr val="FFFFFF"/>
                </a:highlight>
                <a:latin typeface="+mn-ea"/>
                <a:ea typeface="+mn-ea"/>
              </a:rPr>
              <a:t>隨著 </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越來越普及，保護隱私權以及保護個人和公司資訊變得更加重要且複雜。 使用 </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時，需要密切注意隱私權和資料安全性，因為 </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系統在進行精確且有根據的人員相關預測與決策時，一定要存取資料。 </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系統必須遵守下列隱私權法律：</a:t>
            </a:r>
          </a:p>
          <a:p>
            <a:pPr algn="l">
              <a:buFont typeface="Arial" panose="020B0604020202020204" pitchFamily="34" charset="0"/>
              <a:buChar char="•"/>
            </a:pPr>
            <a:r>
              <a:rPr lang="zh-TW" altLang="en-US" sz="900" b="0" i="0">
                <a:solidFill>
                  <a:srgbClr val="161616"/>
                </a:solidFill>
                <a:effectLst/>
                <a:highlight>
                  <a:srgbClr val="FFFFFF"/>
                </a:highlight>
                <a:latin typeface="+mn-ea"/>
                <a:ea typeface="+mn-ea"/>
              </a:rPr>
              <a:t>要求資料收集、使用及儲存相關透明度。</a:t>
            </a:r>
          </a:p>
          <a:p>
            <a:pPr algn="l">
              <a:buFont typeface="Arial" panose="020B0604020202020204" pitchFamily="34" charset="0"/>
              <a:buChar char="•"/>
            </a:pPr>
            <a:r>
              <a:rPr lang="zh-TW" altLang="en-US" sz="900" b="0" i="0">
                <a:solidFill>
                  <a:srgbClr val="161616"/>
                </a:solidFill>
                <a:effectLst/>
                <a:highlight>
                  <a:srgbClr val="FFFFFF"/>
                </a:highlight>
                <a:latin typeface="+mn-ea"/>
                <a:ea typeface="+mn-ea"/>
              </a:rPr>
              <a:t>要求取用者具有適當控制權，以選擇其資料的使用方式。</a:t>
            </a:r>
            <a:endParaRPr lang="en-US" altLang="zh-TW" sz="900" b="0" i="0">
              <a:solidFill>
                <a:srgbClr val="161616"/>
              </a:solidFill>
              <a:effectLst/>
              <a:highlight>
                <a:srgbClr val="FFFFFF"/>
              </a:highlight>
              <a:latin typeface="+mn-ea"/>
              <a:ea typeface="+mn-ea"/>
            </a:endParaRPr>
          </a:p>
          <a:p>
            <a:pPr algn="l">
              <a:buFont typeface="Arial" panose="020B0604020202020204" pitchFamily="34" charset="0"/>
              <a:buChar char="•"/>
            </a:pPr>
            <a:endParaRPr lang="zh-TW" altLang="en-US" sz="900" b="0" i="0">
              <a:solidFill>
                <a:srgbClr val="161616"/>
              </a:solidFill>
              <a:effectLst/>
              <a:highlight>
                <a:srgbClr val="FFFFFF"/>
              </a:highlight>
              <a:latin typeface="+mn-ea"/>
              <a:ea typeface="+mn-ea"/>
            </a:endParaRPr>
          </a:p>
          <a:p>
            <a:pPr algn="l"/>
            <a:r>
              <a:rPr lang="zh-TW" altLang="en-US" sz="900" b="1" i="0">
                <a:solidFill>
                  <a:srgbClr val="161616"/>
                </a:solidFill>
                <a:effectLst/>
                <a:highlight>
                  <a:srgbClr val="FFFFFF"/>
                </a:highlight>
                <a:latin typeface="+mn-ea"/>
                <a:ea typeface="+mn-ea"/>
              </a:rPr>
              <a:t>當責</a:t>
            </a:r>
          </a:p>
          <a:p>
            <a:pPr algn="l"/>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系統的設計和部署人員必須對其系統的運作方式負責。 組織應該利用業界標準來開發權責規範。 這些規範可確保 </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系統不會是任何影響人們生活之決策的最終授權單位。 還可確保人類對這些具高度自發性的 </a:t>
            </a:r>
            <a:r>
              <a:rPr lang="en-US" altLang="zh-TW" sz="900" b="0" i="0">
                <a:solidFill>
                  <a:srgbClr val="161616"/>
                </a:solidFill>
                <a:effectLst/>
                <a:highlight>
                  <a:srgbClr val="FFFFFF"/>
                </a:highlight>
                <a:latin typeface="+mn-ea"/>
                <a:ea typeface="+mn-ea"/>
              </a:rPr>
              <a:t>AI </a:t>
            </a:r>
            <a:r>
              <a:rPr lang="zh-TW" altLang="en-US" sz="900" b="0" i="0">
                <a:solidFill>
                  <a:srgbClr val="161616"/>
                </a:solidFill>
                <a:effectLst/>
                <a:highlight>
                  <a:srgbClr val="FFFFFF"/>
                </a:highlight>
                <a:latin typeface="+mn-ea"/>
                <a:ea typeface="+mn-ea"/>
              </a:rPr>
              <a:t>系統維持有意義的控制。</a:t>
            </a:r>
          </a:p>
          <a:p>
            <a:endParaRPr lang="zh-TW" altLang="en-US" sz="900">
              <a:latin typeface="+mn-ea"/>
              <a:ea typeface="+mn-ea"/>
            </a:endParaRPr>
          </a:p>
        </p:txBody>
      </p:sp>
      <p:sp>
        <p:nvSpPr>
          <p:cNvPr id="13" name="文字方塊 12">
            <a:extLst>
              <a:ext uri="{FF2B5EF4-FFF2-40B4-BE49-F238E27FC236}">
                <a16:creationId xmlns:a16="http://schemas.microsoft.com/office/drawing/2014/main" id="{F0749A83-4515-1510-556C-162EC0239D29}"/>
              </a:ext>
            </a:extLst>
          </p:cNvPr>
          <p:cNvSpPr txBox="1"/>
          <p:nvPr/>
        </p:nvSpPr>
        <p:spPr>
          <a:xfrm>
            <a:off x="596004" y="2899733"/>
            <a:ext cx="1249858" cy="261610"/>
          </a:xfrm>
          <a:prstGeom prst="rect">
            <a:avLst/>
          </a:prstGeom>
          <a:noFill/>
        </p:spPr>
        <p:txBody>
          <a:bodyPr wrap="square">
            <a:spAutoFit/>
          </a:bodyPr>
          <a:lstStyle/>
          <a:p>
            <a:pPr algn="l"/>
            <a:r>
              <a:rPr lang="zh-TW" altLang="en-US" sz="1100" b="1" i="0">
                <a:solidFill>
                  <a:srgbClr val="161616"/>
                </a:solidFill>
                <a:effectLst/>
                <a:highlight>
                  <a:srgbClr val="FFFFFF"/>
                </a:highlight>
                <a:latin typeface="Segoe UI" panose="020B0502040204020203" pitchFamily="34" charset="0"/>
              </a:rPr>
              <a:t>公平性</a:t>
            </a:r>
          </a:p>
        </p:txBody>
      </p:sp>
      <p:sp>
        <p:nvSpPr>
          <p:cNvPr id="14" name="文字方塊 13">
            <a:extLst>
              <a:ext uri="{FF2B5EF4-FFF2-40B4-BE49-F238E27FC236}">
                <a16:creationId xmlns:a16="http://schemas.microsoft.com/office/drawing/2014/main" id="{8BAA63A9-B4E9-B211-4055-8C13F9AC752E}"/>
              </a:ext>
            </a:extLst>
          </p:cNvPr>
          <p:cNvSpPr txBox="1"/>
          <p:nvPr/>
        </p:nvSpPr>
        <p:spPr>
          <a:xfrm>
            <a:off x="3966962" y="3372883"/>
            <a:ext cx="1249858" cy="261610"/>
          </a:xfrm>
          <a:prstGeom prst="rect">
            <a:avLst/>
          </a:prstGeom>
          <a:noFill/>
        </p:spPr>
        <p:txBody>
          <a:bodyPr wrap="square">
            <a:spAutoFit/>
          </a:bodyPr>
          <a:lstStyle/>
          <a:p>
            <a:pPr algn="l"/>
            <a:r>
              <a:rPr lang="zh-TW" altLang="en-US" sz="1100" b="1" i="0">
                <a:solidFill>
                  <a:srgbClr val="161616"/>
                </a:solidFill>
                <a:effectLst/>
                <a:highlight>
                  <a:srgbClr val="FFFFFF"/>
                </a:highlight>
                <a:latin typeface="Segoe UI" panose="020B0502040204020203" pitchFamily="34" charset="0"/>
              </a:rPr>
              <a:t>透明</a:t>
            </a:r>
          </a:p>
        </p:txBody>
      </p:sp>
      <p:sp>
        <p:nvSpPr>
          <p:cNvPr id="15" name="文字方塊 14">
            <a:extLst>
              <a:ext uri="{FF2B5EF4-FFF2-40B4-BE49-F238E27FC236}">
                <a16:creationId xmlns:a16="http://schemas.microsoft.com/office/drawing/2014/main" id="{A2EF0D40-0B76-1EC9-3AAC-67E3E2E41937}"/>
              </a:ext>
            </a:extLst>
          </p:cNvPr>
          <p:cNvSpPr txBox="1"/>
          <p:nvPr/>
        </p:nvSpPr>
        <p:spPr>
          <a:xfrm>
            <a:off x="3099838" y="2883569"/>
            <a:ext cx="1249858" cy="261610"/>
          </a:xfrm>
          <a:prstGeom prst="rect">
            <a:avLst/>
          </a:prstGeom>
          <a:noFill/>
        </p:spPr>
        <p:txBody>
          <a:bodyPr wrap="square">
            <a:spAutoFit/>
          </a:bodyPr>
          <a:lstStyle/>
          <a:p>
            <a:pPr algn="l"/>
            <a:r>
              <a:rPr lang="zh-TW" altLang="en-US" sz="1100" b="1" i="0">
                <a:solidFill>
                  <a:srgbClr val="161616"/>
                </a:solidFill>
                <a:effectLst/>
                <a:highlight>
                  <a:srgbClr val="FFFFFF"/>
                </a:highlight>
                <a:latin typeface="Segoe UI" panose="020B0502040204020203" pitchFamily="34" charset="0"/>
              </a:rPr>
              <a:t>隱私權與安全性</a:t>
            </a:r>
          </a:p>
        </p:txBody>
      </p:sp>
      <p:sp>
        <p:nvSpPr>
          <p:cNvPr id="16" name="文字方塊 15">
            <a:extLst>
              <a:ext uri="{FF2B5EF4-FFF2-40B4-BE49-F238E27FC236}">
                <a16:creationId xmlns:a16="http://schemas.microsoft.com/office/drawing/2014/main" id="{78B244AC-35B0-0C19-3345-7153A09A0496}"/>
              </a:ext>
            </a:extLst>
          </p:cNvPr>
          <p:cNvSpPr txBox="1"/>
          <p:nvPr/>
        </p:nvSpPr>
        <p:spPr>
          <a:xfrm>
            <a:off x="4725704" y="2851197"/>
            <a:ext cx="1249858" cy="261610"/>
          </a:xfrm>
          <a:prstGeom prst="rect">
            <a:avLst/>
          </a:prstGeom>
          <a:noFill/>
        </p:spPr>
        <p:txBody>
          <a:bodyPr wrap="square">
            <a:spAutoFit/>
          </a:bodyPr>
          <a:lstStyle/>
          <a:p>
            <a:r>
              <a:rPr lang="zh-TW" altLang="en-US" sz="1100" b="1" i="0">
                <a:solidFill>
                  <a:srgbClr val="161616"/>
                </a:solidFill>
                <a:effectLst/>
                <a:highlight>
                  <a:srgbClr val="FFFFFF"/>
                </a:highlight>
                <a:latin typeface="Segoe UI" panose="020B0502040204020203" pitchFamily="34" charset="0"/>
              </a:rPr>
              <a:t>包容性</a:t>
            </a:r>
            <a:endParaRPr lang="zh-TW" altLang="en-US" sz="1100">
              <a:solidFill>
                <a:srgbClr val="FF0000"/>
              </a:solidFill>
            </a:endParaRPr>
          </a:p>
        </p:txBody>
      </p:sp>
      <p:sp>
        <p:nvSpPr>
          <p:cNvPr id="17" name="文字方塊 16">
            <a:extLst>
              <a:ext uri="{FF2B5EF4-FFF2-40B4-BE49-F238E27FC236}">
                <a16:creationId xmlns:a16="http://schemas.microsoft.com/office/drawing/2014/main" id="{1211B9D6-3335-3F11-5357-D054EE70D9D0}"/>
              </a:ext>
            </a:extLst>
          </p:cNvPr>
          <p:cNvSpPr txBox="1"/>
          <p:nvPr/>
        </p:nvSpPr>
        <p:spPr>
          <a:xfrm>
            <a:off x="1773153" y="2892493"/>
            <a:ext cx="1249858" cy="261610"/>
          </a:xfrm>
          <a:prstGeom prst="rect">
            <a:avLst/>
          </a:prstGeom>
          <a:noFill/>
        </p:spPr>
        <p:txBody>
          <a:bodyPr wrap="square">
            <a:spAutoFit/>
          </a:bodyPr>
          <a:lstStyle/>
          <a:p>
            <a:pPr algn="l"/>
            <a:r>
              <a:rPr lang="zh-TW" altLang="en-US" sz="1100" b="1" i="0">
                <a:solidFill>
                  <a:srgbClr val="161616"/>
                </a:solidFill>
                <a:effectLst/>
                <a:highlight>
                  <a:srgbClr val="FFFFFF"/>
                </a:highlight>
                <a:latin typeface="Segoe UI" panose="020B0502040204020203" pitchFamily="34" charset="0"/>
              </a:rPr>
              <a:t>可靠性和安全性</a:t>
            </a:r>
          </a:p>
        </p:txBody>
      </p:sp>
      <p:sp>
        <p:nvSpPr>
          <p:cNvPr id="18" name="文字方塊 17">
            <a:extLst>
              <a:ext uri="{FF2B5EF4-FFF2-40B4-BE49-F238E27FC236}">
                <a16:creationId xmlns:a16="http://schemas.microsoft.com/office/drawing/2014/main" id="{3D856E83-2F41-556E-57F7-BB6CD36FA8A7}"/>
              </a:ext>
            </a:extLst>
          </p:cNvPr>
          <p:cNvSpPr txBox="1"/>
          <p:nvPr/>
        </p:nvSpPr>
        <p:spPr>
          <a:xfrm>
            <a:off x="3992114" y="4148939"/>
            <a:ext cx="1249858" cy="261610"/>
          </a:xfrm>
          <a:prstGeom prst="rect">
            <a:avLst/>
          </a:prstGeom>
          <a:noFill/>
        </p:spPr>
        <p:txBody>
          <a:bodyPr wrap="square">
            <a:spAutoFit/>
          </a:bodyPr>
          <a:lstStyle/>
          <a:p>
            <a:pPr algn="l"/>
            <a:r>
              <a:rPr lang="zh-TW" altLang="en-US" sz="1100" b="1" i="0">
                <a:solidFill>
                  <a:srgbClr val="161616"/>
                </a:solidFill>
                <a:effectLst/>
                <a:highlight>
                  <a:srgbClr val="FFFFFF"/>
                </a:highlight>
                <a:latin typeface="Segoe UI" panose="020B0502040204020203" pitchFamily="34" charset="0"/>
              </a:rPr>
              <a:t>當責</a:t>
            </a:r>
          </a:p>
        </p:txBody>
      </p:sp>
    </p:spTree>
    <p:extLst>
      <p:ext uri="{BB962C8B-B14F-4D97-AF65-F5344CB8AC3E}">
        <p14:creationId xmlns:p14="http://schemas.microsoft.com/office/powerpoint/2010/main" val="3820788182"/>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C7E61-AC3E-1144-9017-0010900E20CB}"/>
              </a:ext>
            </a:extLst>
          </p:cNvPr>
          <p:cNvSpPr>
            <a:spLocks noGrp="1"/>
          </p:cNvSpPr>
          <p:nvPr>
            <p:ph type="title"/>
          </p:nvPr>
        </p:nvSpPr>
        <p:spPr>
          <a:xfrm>
            <a:off x="179512" y="116632"/>
            <a:ext cx="8712968" cy="720725"/>
          </a:xfrm>
        </p:spPr>
        <p:txBody>
          <a:bodyPr/>
          <a:lstStyle/>
          <a:p>
            <a:r>
              <a:rPr lang="zh-TW" altLang="en-US" sz="3200" i="0" u="none" strike="noStrike">
                <a:effectLst/>
                <a:highlight>
                  <a:srgbClr val="FFFFFF"/>
                </a:highlight>
                <a:latin typeface="arial" panose="020B0604020202020204" pitchFamily="34" charset="0"/>
                <a:hlinkClick r:id="rId2"/>
              </a:rPr>
              <a:t>補充</a:t>
            </a:r>
            <a:r>
              <a:rPr lang="en-US" altLang="zh-TW" sz="3200" i="0" u="none" strike="noStrike">
                <a:effectLst/>
                <a:highlight>
                  <a:srgbClr val="FFFFFF"/>
                </a:highlight>
                <a:latin typeface="arial" panose="020B0604020202020204" pitchFamily="34" charset="0"/>
                <a:hlinkClick r:id="rId2"/>
              </a:rPr>
              <a:t>: </a:t>
            </a:r>
            <a:r>
              <a:rPr lang="zh-TW" altLang="en-US" sz="3200" b="0" i="0" u="none" strike="noStrike">
                <a:effectLst/>
                <a:highlight>
                  <a:srgbClr val="FFFFFF"/>
                </a:highlight>
                <a:latin typeface="arial" panose="020B0604020202020204" pitchFamily="34" charset="0"/>
                <a:hlinkClick r:id="rId2"/>
              </a:rPr>
              <a:t>可解釋人工智慧</a:t>
            </a:r>
            <a:r>
              <a:rPr lang="zh-TW" altLang="en-US" sz="3200" b="0" i="0" u="none" strike="noStrike">
                <a:effectLst/>
                <a:highlight>
                  <a:srgbClr val="FFFFFF"/>
                </a:highlight>
                <a:latin typeface="arial" panose="020B0604020202020204" pitchFamily="34" charset="0"/>
              </a:rPr>
              <a:t> </a:t>
            </a:r>
            <a:r>
              <a:rPr lang="en-US" altLang="zh-TW" sz="3200"/>
              <a:t>E</a:t>
            </a:r>
            <a:r>
              <a:rPr lang="en-US" altLang="zh-TW" sz="3200">
                <a:solidFill>
                  <a:srgbClr val="0070C0"/>
                </a:solidFill>
              </a:rPr>
              <a:t>x</a:t>
            </a:r>
            <a:r>
              <a:rPr lang="en-US" altLang="zh-TW" sz="3200"/>
              <a:t>plainable </a:t>
            </a:r>
            <a:r>
              <a:rPr lang="en-US" altLang="zh-TW" sz="3200">
                <a:solidFill>
                  <a:srgbClr val="0070C0"/>
                </a:solidFill>
              </a:rPr>
              <a:t>AI</a:t>
            </a:r>
            <a:r>
              <a:rPr lang="en-US" altLang="zh-TW" sz="3200"/>
              <a:t>  (XAI)</a:t>
            </a:r>
            <a:r>
              <a:rPr lang="zh-TW" altLang="en-US" sz="3200"/>
              <a:t> </a:t>
            </a:r>
          </a:p>
        </p:txBody>
      </p:sp>
      <p:sp>
        <p:nvSpPr>
          <p:cNvPr id="3" name="內容版面配置區 2">
            <a:extLst>
              <a:ext uri="{FF2B5EF4-FFF2-40B4-BE49-F238E27FC236}">
                <a16:creationId xmlns:a16="http://schemas.microsoft.com/office/drawing/2014/main" id="{A29F0609-8376-D9FD-365C-56E73E25366B}"/>
              </a:ext>
            </a:extLst>
          </p:cNvPr>
          <p:cNvSpPr>
            <a:spLocks noGrp="1"/>
          </p:cNvSpPr>
          <p:nvPr>
            <p:ph idx="1"/>
          </p:nvPr>
        </p:nvSpPr>
        <p:spPr>
          <a:xfrm>
            <a:off x="5515446" y="1910865"/>
            <a:ext cx="3456384" cy="4822340"/>
          </a:xfrm>
        </p:spPr>
        <p:txBody>
          <a:bodyPr/>
          <a:lstStyle/>
          <a:p>
            <a:r>
              <a:rPr lang="zh-TW" altLang="en-US" sz="1400"/>
              <a:t>預測準確度</a:t>
            </a:r>
          </a:p>
          <a:p>
            <a:r>
              <a:rPr lang="zh-TW" altLang="en-US" sz="1400"/>
              <a:t>準確性是人工智慧在日常操作中成功使用的關鍵因素。透過運行模擬並將人工智慧輸出與訓練資料集中的結果進行比較，可以確定預測準確性。最受歡迎的技術是本地可解釋的與模型無關的解釋（</a:t>
            </a:r>
            <a:r>
              <a:rPr lang="en-US" altLang="zh-TW" sz="1400"/>
              <a:t>LIME</a:t>
            </a:r>
            <a:r>
              <a:rPr lang="zh-TW" altLang="en-US" sz="1400"/>
              <a:t>），它解釋了機器學習演算法對分類器的預測。</a:t>
            </a:r>
          </a:p>
          <a:p>
            <a:endParaRPr lang="zh-TW" altLang="en-US" sz="1400"/>
          </a:p>
          <a:p>
            <a:r>
              <a:rPr lang="zh-TW" altLang="en-US" sz="1400"/>
              <a:t>可追溯性</a:t>
            </a:r>
          </a:p>
          <a:p>
            <a:r>
              <a:rPr lang="zh-TW" altLang="en-US" sz="1400"/>
              <a:t>可追溯性是人工智慧的屬性，表示它是否允許用戶追蹤其預測和流程。它涉及數據的記錄以及模型如何處理數據。可追溯性是實現可解釋性的另一項關鍵技術，例如透過限制決策方式並為機器學習規則和功能設定更窄的範圍來實現。</a:t>
            </a:r>
          </a:p>
          <a:p>
            <a:endParaRPr lang="zh-TW" altLang="en-US" sz="1400"/>
          </a:p>
          <a:p>
            <a:r>
              <a:rPr lang="zh-TW" altLang="en-US" sz="1400"/>
              <a:t>決策理解 </a:t>
            </a:r>
          </a:p>
          <a:p>
            <a:r>
              <a:rPr lang="zh-TW" altLang="en-US" sz="1400"/>
              <a:t>這就是人的因素。從業者需要能夠理解人工智慧如何以及為何得出結論。這是透過繼續教育來實現的。 </a:t>
            </a:r>
          </a:p>
        </p:txBody>
      </p:sp>
      <p:pic>
        <p:nvPicPr>
          <p:cNvPr id="5" name="圖片 4">
            <a:extLst>
              <a:ext uri="{FF2B5EF4-FFF2-40B4-BE49-F238E27FC236}">
                <a16:creationId xmlns:a16="http://schemas.microsoft.com/office/drawing/2014/main" id="{4C39A64A-6C51-CF83-14C7-6D27EF188541}"/>
              </a:ext>
            </a:extLst>
          </p:cNvPr>
          <p:cNvPicPr>
            <a:picLocks noChangeAspect="1"/>
          </p:cNvPicPr>
          <p:nvPr/>
        </p:nvPicPr>
        <p:blipFill>
          <a:blip r:embed="rId3"/>
          <a:stretch>
            <a:fillRect/>
          </a:stretch>
        </p:blipFill>
        <p:spPr>
          <a:xfrm>
            <a:off x="4363306" y="1988840"/>
            <a:ext cx="1175470" cy="4320480"/>
          </a:xfrm>
          <a:prstGeom prst="rect">
            <a:avLst/>
          </a:prstGeom>
        </p:spPr>
      </p:pic>
      <p:sp>
        <p:nvSpPr>
          <p:cNvPr id="7" name="文字方塊 6">
            <a:extLst>
              <a:ext uri="{FF2B5EF4-FFF2-40B4-BE49-F238E27FC236}">
                <a16:creationId xmlns:a16="http://schemas.microsoft.com/office/drawing/2014/main" id="{FC555C4E-4667-BD8E-F30D-D94895C8B53F}"/>
              </a:ext>
            </a:extLst>
          </p:cNvPr>
          <p:cNvSpPr txBox="1"/>
          <p:nvPr/>
        </p:nvSpPr>
        <p:spPr>
          <a:xfrm>
            <a:off x="107504" y="854672"/>
            <a:ext cx="9001000" cy="1077218"/>
          </a:xfrm>
          <a:prstGeom prst="rect">
            <a:avLst/>
          </a:prstGeom>
          <a:noFill/>
        </p:spPr>
        <p:txBody>
          <a:bodyPr wrap="square">
            <a:spAutoFit/>
          </a:bodyPr>
          <a:lstStyle/>
          <a:p>
            <a:r>
              <a:rPr lang="zh-TW" altLang="en-US" sz="1600">
                <a:latin typeface="+mn-ea"/>
                <a:ea typeface="+mn-ea"/>
              </a:rPr>
              <a:t>可解釋人工智慧（縮寫：</a:t>
            </a:r>
            <a:r>
              <a:rPr lang="en-US" altLang="zh-TW" sz="1600" b="1">
                <a:latin typeface="+mn-ea"/>
                <a:ea typeface="+mn-ea"/>
              </a:rPr>
              <a:t>XAI</a:t>
            </a:r>
            <a:r>
              <a:rPr lang="zh-TW" altLang="en-US" sz="1600">
                <a:latin typeface="+mn-ea"/>
                <a:ea typeface="+mn-ea"/>
              </a:rPr>
              <a:t>）指的是讓專家能夠理解人工智慧之成果的方法與技術。相對於黑箱式的機器學習，設計者本身往往無法解釋為什麼人工智慧能達到某些成果</a:t>
            </a:r>
            <a:r>
              <a:rPr lang="en-US" altLang="zh-TW" sz="1600">
                <a:latin typeface="+mn-ea"/>
                <a:ea typeface="+mn-ea"/>
              </a:rPr>
              <a:t>(WIKI)</a:t>
            </a:r>
            <a:r>
              <a:rPr lang="zh-TW" altLang="en-US" sz="1600">
                <a:latin typeface="+mn-ea"/>
                <a:ea typeface="+mn-ea"/>
              </a:rPr>
              <a:t>。</a:t>
            </a:r>
            <a:endParaRPr lang="en-US" altLang="zh-TW" sz="1600">
              <a:latin typeface="+mn-ea"/>
              <a:ea typeface="+mn-ea"/>
            </a:endParaRPr>
          </a:p>
          <a:p>
            <a:r>
              <a:rPr lang="en-US" altLang="zh-TW" sz="1600">
                <a:latin typeface="+mn-ea"/>
                <a:ea typeface="+mn-ea"/>
              </a:rPr>
              <a:t>2016</a:t>
            </a:r>
            <a:r>
              <a:rPr lang="zh-TW" altLang="en-US" sz="1600">
                <a:latin typeface="+mn-ea"/>
                <a:ea typeface="+mn-ea"/>
              </a:rPr>
              <a:t>年的</a:t>
            </a:r>
            <a:r>
              <a:rPr lang="en-US" altLang="zh-TW" sz="1600">
                <a:latin typeface="+mn-ea"/>
                <a:ea typeface="+mn-ea"/>
              </a:rPr>
              <a:t>AlphaGo</a:t>
            </a:r>
            <a:r>
              <a:rPr lang="zh-TW" altLang="en-US" sz="1600">
                <a:latin typeface="+mn-ea"/>
                <a:ea typeface="+mn-ea"/>
              </a:rPr>
              <a:t>在對局中多次下出圍棋專家未曾想過的棋步，更啟動人們深入探討</a:t>
            </a:r>
            <a:r>
              <a:rPr lang="en-US" altLang="zh-TW" sz="1600">
                <a:latin typeface="+mn-ea"/>
                <a:ea typeface="+mn-ea"/>
              </a:rPr>
              <a:t>AI</a:t>
            </a:r>
            <a:r>
              <a:rPr lang="zh-TW" altLang="en-US" sz="1600">
                <a:latin typeface="+mn-ea"/>
                <a:ea typeface="+mn-ea"/>
              </a:rPr>
              <a:t>模型可解釋性。</a:t>
            </a:r>
          </a:p>
        </p:txBody>
      </p:sp>
      <p:sp>
        <p:nvSpPr>
          <p:cNvPr id="9" name="文字方塊 8">
            <a:extLst>
              <a:ext uri="{FF2B5EF4-FFF2-40B4-BE49-F238E27FC236}">
                <a16:creationId xmlns:a16="http://schemas.microsoft.com/office/drawing/2014/main" id="{D3B65C3D-CF19-FB99-79D2-8E63CADBD2F9}"/>
              </a:ext>
            </a:extLst>
          </p:cNvPr>
          <p:cNvSpPr txBox="1"/>
          <p:nvPr/>
        </p:nvSpPr>
        <p:spPr>
          <a:xfrm>
            <a:off x="179512" y="1989010"/>
            <a:ext cx="4032448" cy="4185761"/>
          </a:xfrm>
          <a:prstGeom prst="rect">
            <a:avLst/>
          </a:prstGeom>
          <a:noFill/>
        </p:spPr>
        <p:txBody>
          <a:bodyPr wrap="square">
            <a:spAutoFit/>
          </a:bodyPr>
          <a:lstStyle/>
          <a:p>
            <a:r>
              <a:rPr lang="en-US" altLang="zh-TW" sz="1400">
                <a:latin typeface="+mn-ea"/>
                <a:ea typeface="+mn-ea"/>
              </a:rPr>
              <a:t>Christoph Molnary</a:t>
            </a:r>
            <a:r>
              <a:rPr lang="zh-TW" altLang="en-US" sz="1400">
                <a:latin typeface="+mn-ea"/>
                <a:ea typeface="+mn-ea"/>
              </a:rPr>
              <a:t>在書中提出</a:t>
            </a:r>
            <a:r>
              <a:rPr lang="en-US" altLang="zh-TW" sz="1400">
                <a:latin typeface="+mn-ea"/>
                <a:ea typeface="+mn-ea"/>
              </a:rPr>
              <a:t>3</a:t>
            </a:r>
            <a:r>
              <a:rPr lang="zh-TW" altLang="en-US" sz="1400">
                <a:latin typeface="+mn-ea"/>
                <a:ea typeface="+mn-ea"/>
              </a:rPr>
              <a:t>個模型解釋方法的分類標準</a:t>
            </a:r>
            <a:r>
              <a:rPr lang="en-US" altLang="zh-TW" sz="1400">
                <a:latin typeface="+mn-ea"/>
                <a:ea typeface="+mn-ea"/>
              </a:rPr>
              <a:t>(</a:t>
            </a:r>
            <a:r>
              <a:rPr lang="zh-TW" altLang="en-US" sz="1400">
                <a:latin typeface="+mn-ea"/>
                <a:ea typeface="+mn-ea"/>
              </a:rPr>
              <a:t>節錄</a:t>
            </a:r>
            <a:r>
              <a:rPr lang="en-US" altLang="zh-TW" sz="1400">
                <a:latin typeface="+mn-ea"/>
                <a:ea typeface="+mn-ea"/>
              </a:rPr>
              <a:t>Sherry Su)</a:t>
            </a:r>
          </a:p>
          <a:p>
            <a:endParaRPr lang="en-US" altLang="zh-TW" sz="1400">
              <a:latin typeface="+mn-ea"/>
              <a:ea typeface="+mn-ea"/>
            </a:endParaRPr>
          </a:p>
          <a:p>
            <a:pPr marL="285750" indent="-285750">
              <a:buFont typeface="Wingdings" panose="05000000000000000000" pitchFamily="2" charset="2"/>
              <a:buChar char="u"/>
            </a:pPr>
            <a:r>
              <a:rPr lang="zh-TW" altLang="en-US" sz="1400">
                <a:latin typeface="+mn-ea"/>
                <a:ea typeface="+mn-ea"/>
              </a:rPr>
              <a:t>本質或事後可解釋性（</a:t>
            </a:r>
            <a:r>
              <a:rPr lang="en-US" altLang="zh-TW" sz="1400">
                <a:latin typeface="+mn-ea"/>
                <a:ea typeface="+mn-ea"/>
              </a:rPr>
              <a:t>Intrinsic or post hoc</a:t>
            </a:r>
            <a:r>
              <a:rPr lang="zh-TW" altLang="en-US" sz="1400">
                <a:latin typeface="+mn-ea"/>
                <a:ea typeface="+mn-ea"/>
              </a:rPr>
              <a:t>）</a:t>
            </a:r>
            <a:r>
              <a:rPr lang="en-US" altLang="zh-TW" sz="1400">
                <a:latin typeface="+mn-ea"/>
                <a:ea typeface="+mn-ea"/>
              </a:rPr>
              <a:t>: </a:t>
            </a:r>
            <a:r>
              <a:rPr lang="zh-TW" altLang="en-US" sz="1400">
                <a:latin typeface="+mn-ea"/>
                <a:ea typeface="+mn-ea"/>
              </a:rPr>
              <a:t>本質可解釋性指的是基於模型簡單的架構，而模型本身就能解釋（例如：線性回歸、決策樹）。事後可解釋性指的是模型訓練後利用可解釋的方法來進行解釋（例如：特徵重要性、 </a:t>
            </a:r>
            <a:r>
              <a:rPr lang="en-US" altLang="zh-TW" sz="1400">
                <a:latin typeface="+mn-ea"/>
                <a:ea typeface="+mn-ea"/>
              </a:rPr>
              <a:t>PDP</a:t>
            </a:r>
            <a:r>
              <a:rPr lang="zh-TW" altLang="en-US" sz="1400">
                <a:latin typeface="+mn-ea"/>
                <a:ea typeface="+mn-ea"/>
              </a:rPr>
              <a:t>）。</a:t>
            </a:r>
          </a:p>
          <a:p>
            <a:pPr marL="285750" indent="-285750">
              <a:buFont typeface="Wingdings" panose="05000000000000000000" pitchFamily="2" charset="2"/>
              <a:buChar char="u"/>
            </a:pPr>
            <a:r>
              <a:rPr lang="zh-TW" altLang="en-US" sz="1400">
                <a:latin typeface="+mn-ea"/>
                <a:ea typeface="+mn-ea"/>
              </a:rPr>
              <a:t>是針對特定模型的還是通用的（</a:t>
            </a:r>
            <a:r>
              <a:rPr lang="en-US" altLang="zh-TW" sz="1400">
                <a:latin typeface="+mn-ea"/>
                <a:ea typeface="+mn-ea"/>
              </a:rPr>
              <a:t>Model-specific or model-agnostic</a:t>
            </a:r>
            <a:r>
              <a:rPr lang="zh-TW" altLang="en-US" sz="1400">
                <a:latin typeface="+mn-ea"/>
                <a:ea typeface="+mn-ea"/>
              </a:rPr>
              <a:t>）</a:t>
            </a:r>
            <a:r>
              <a:rPr lang="en-US" altLang="zh-TW" sz="1400">
                <a:latin typeface="+mn-ea"/>
                <a:ea typeface="+mn-ea"/>
              </a:rPr>
              <a:t>: </a:t>
            </a:r>
            <a:r>
              <a:rPr lang="zh-TW" altLang="en-US" sz="1400">
                <a:latin typeface="+mn-ea"/>
                <a:ea typeface="+mn-ea"/>
              </a:rPr>
              <a:t>特定模型的解釋方法指的是解釋方法僅限於特定的模型類，這些方法依賴於模型的本身功能（例如：決策樹的規則、線性回歸的權重等等）。 模型無關的解釋方法指的是與模型架構無關，可以在任何模型上使用，並且屬於事後可解釋性。</a:t>
            </a:r>
          </a:p>
          <a:p>
            <a:pPr marL="285750" indent="-285750">
              <a:buFont typeface="Wingdings" panose="05000000000000000000" pitchFamily="2" charset="2"/>
              <a:buChar char="u"/>
            </a:pPr>
            <a:r>
              <a:rPr lang="zh-TW" altLang="en-US" sz="1400">
                <a:latin typeface="+mn-ea"/>
                <a:ea typeface="+mn-ea"/>
              </a:rPr>
              <a:t>局部還是全域解釋性（</a:t>
            </a:r>
            <a:r>
              <a:rPr lang="en-US" altLang="zh-TW" sz="1400">
                <a:latin typeface="+mn-ea"/>
                <a:ea typeface="+mn-ea"/>
              </a:rPr>
              <a:t>Local or global</a:t>
            </a:r>
            <a:r>
              <a:rPr lang="zh-TW" altLang="en-US" sz="1400">
                <a:latin typeface="+mn-ea"/>
                <a:ea typeface="+mn-ea"/>
              </a:rPr>
              <a:t>）</a:t>
            </a:r>
            <a:r>
              <a:rPr lang="en-US" altLang="zh-TW" sz="1400">
                <a:latin typeface="+mn-ea"/>
                <a:ea typeface="+mn-ea"/>
              </a:rPr>
              <a:t>: </a:t>
            </a:r>
            <a:r>
              <a:rPr lang="zh-TW" altLang="en-US" sz="1400">
                <a:latin typeface="+mn-ea"/>
                <a:ea typeface="+mn-ea"/>
              </a:rPr>
              <a:t>解釋方法是解釋單個預測還是解釋整個模型行為？還是介於兩者之間？。</a:t>
            </a:r>
          </a:p>
        </p:txBody>
      </p:sp>
    </p:spTree>
    <p:extLst>
      <p:ext uri="{BB962C8B-B14F-4D97-AF65-F5344CB8AC3E}">
        <p14:creationId xmlns:p14="http://schemas.microsoft.com/office/powerpoint/2010/main" val="350985877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6DDC88-B7DB-E879-1811-B0C65FA5854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441EEC1-5E50-E4A0-1652-FEDC7288F303}"/>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22B7ECE-F276-0C13-6AED-9F3AEC5FF70F}"/>
              </a:ext>
            </a:extLst>
          </p:cNvPr>
          <p:cNvPicPr>
            <a:picLocks noChangeAspect="1"/>
          </p:cNvPicPr>
          <p:nvPr/>
        </p:nvPicPr>
        <p:blipFill>
          <a:blip r:embed="rId2"/>
          <a:stretch>
            <a:fillRect/>
          </a:stretch>
        </p:blipFill>
        <p:spPr>
          <a:xfrm>
            <a:off x="13327" y="1275821"/>
            <a:ext cx="9144000" cy="5123870"/>
          </a:xfrm>
          <a:prstGeom prst="rect">
            <a:avLst/>
          </a:prstGeom>
        </p:spPr>
      </p:pic>
    </p:spTree>
    <p:extLst>
      <p:ext uri="{BB962C8B-B14F-4D97-AF65-F5344CB8AC3E}">
        <p14:creationId xmlns:p14="http://schemas.microsoft.com/office/powerpoint/2010/main" val="253974442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68F201-6271-BE37-944A-E65AA787F961}"/>
              </a:ext>
            </a:extLst>
          </p:cNvPr>
          <p:cNvSpPr>
            <a:spLocks noGrp="1"/>
          </p:cNvSpPr>
          <p:nvPr>
            <p:ph type="title"/>
          </p:nvPr>
        </p:nvSpPr>
        <p:spPr>
          <a:xfrm>
            <a:off x="183747" y="44624"/>
            <a:ext cx="8264525" cy="720725"/>
          </a:xfrm>
        </p:spPr>
        <p:txBody>
          <a:bodyPr/>
          <a:lstStyle/>
          <a:p>
            <a:r>
              <a:rPr lang="zh-TW" altLang="en-US"/>
              <a:t>聯合國人工智慧決議的主要內容</a:t>
            </a:r>
          </a:p>
        </p:txBody>
      </p:sp>
      <p:sp>
        <p:nvSpPr>
          <p:cNvPr id="3" name="內容版面配置區 2">
            <a:extLst>
              <a:ext uri="{FF2B5EF4-FFF2-40B4-BE49-F238E27FC236}">
                <a16:creationId xmlns:a16="http://schemas.microsoft.com/office/drawing/2014/main" id="{AAAC7416-92BF-CE56-E9D5-626097FB83A6}"/>
              </a:ext>
            </a:extLst>
          </p:cNvPr>
          <p:cNvSpPr>
            <a:spLocks noGrp="1"/>
          </p:cNvSpPr>
          <p:nvPr>
            <p:ph idx="1"/>
          </p:nvPr>
        </p:nvSpPr>
        <p:spPr>
          <a:xfrm>
            <a:off x="183746" y="908844"/>
            <a:ext cx="8852750" cy="5472484"/>
          </a:xfrm>
        </p:spPr>
        <p:txBody>
          <a:bodyPr/>
          <a:lstStyle/>
          <a:p>
            <a:r>
              <a:rPr lang="en-US" altLang="zh-TW" sz="1600">
                <a:effectLst/>
              </a:rPr>
              <a:t>2024</a:t>
            </a:r>
            <a:r>
              <a:rPr lang="zh-TW" altLang="en-US" sz="1600">
                <a:effectLst/>
              </a:rPr>
              <a:t>年</a:t>
            </a:r>
            <a:r>
              <a:rPr lang="en-US" altLang="zh-TW" sz="1600">
                <a:effectLst/>
              </a:rPr>
              <a:t>3</a:t>
            </a:r>
            <a:r>
              <a:rPr lang="zh-TW" altLang="en-US" sz="1600">
                <a:effectLst/>
              </a:rPr>
              <a:t>月</a:t>
            </a:r>
            <a:r>
              <a:rPr lang="en-US" altLang="zh-TW" sz="1600">
                <a:effectLst/>
              </a:rPr>
              <a:t>21</a:t>
            </a:r>
            <a:r>
              <a:rPr lang="zh-TW" altLang="en-US" sz="1600">
                <a:effectLst/>
              </a:rPr>
              <a:t>日，聯合國大會（</a:t>
            </a:r>
            <a:r>
              <a:rPr lang="en-US" altLang="zh-TW" sz="1600">
                <a:effectLst/>
              </a:rPr>
              <a:t>UN General Assembly</a:t>
            </a:r>
            <a:r>
              <a:rPr lang="zh-TW" altLang="en-US" sz="1600">
                <a:effectLst/>
              </a:rPr>
              <a:t>）通過第一份名為</a:t>
            </a:r>
            <a:r>
              <a:rPr lang="en-US" altLang="zh-TW" sz="1600">
                <a:effectLst/>
              </a:rPr>
              <a:t>《</a:t>
            </a:r>
            <a:r>
              <a:rPr lang="zh-TW" altLang="en-US" sz="1600">
                <a:effectLst/>
              </a:rPr>
              <a:t>掌握發展安全、可靠與值得信賴人工智慧的機會以促進永續發展</a:t>
            </a:r>
            <a:r>
              <a:rPr lang="en-US" altLang="zh-TW" sz="1600">
                <a:effectLst/>
              </a:rPr>
              <a:t>》</a:t>
            </a:r>
            <a:r>
              <a:rPr lang="zh-TW" altLang="en-US" sz="1600">
                <a:effectLst/>
              </a:rPr>
              <a:t>（</a:t>
            </a:r>
            <a:r>
              <a:rPr lang="en-US" altLang="zh-TW" sz="1600">
                <a:effectLst/>
              </a:rPr>
              <a:t>Seizing the opportunities of safe, secure and trustworthy artificial intelligence systems for sustainable development</a:t>
            </a:r>
            <a:r>
              <a:rPr lang="zh-TW" altLang="en-US" sz="1600">
                <a:effectLst/>
              </a:rPr>
              <a:t>）的決議（為行文方便，下稱「聯合國人工智慧決議」）。</a:t>
            </a:r>
            <a:endParaRPr lang="en-US" altLang="zh-TW" sz="1600">
              <a:effectLst/>
            </a:endParaRPr>
          </a:p>
          <a:p>
            <a:endParaRPr lang="en-US" altLang="zh-TW" sz="1600">
              <a:effectLst/>
            </a:endParaRPr>
          </a:p>
          <a:p>
            <a:pPr marL="285750" indent="-285750">
              <a:buFont typeface="Arial" panose="020B0604020202020204" pitchFamily="34" charset="0"/>
              <a:buChar char="•"/>
            </a:pPr>
            <a:r>
              <a:rPr lang="zh-TW" altLang="en-US" sz="1600">
                <a:effectLst/>
              </a:rPr>
              <a:t>確保所有人享有線上和線下的同等權利</a:t>
            </a:r>
          </a:p>
          <a:p>
            <a:pPr marL="285750" indent="-285750">
              <a:buFont typeface="Arial" panose="020B0604020202020204" pitchFamily="34" charset="0"/>
              <a:buChar char="•"/>
            </a:pPr>
            <a:r>
              <a:rPr lang="zh-TW" altLang="en-US" sz="1600">
                <a:effectLst/>
              </a:rPr>
              <a:t>縮小數位落差</a:t>
            </a:r>
          </a:p>
          <a:p>
            <a:pPr marL="285750" indent="-285750">
              <a:buFont typeface="Arial" panose="020B0604020202020204" pitchFamily="34" charset="0"/>
              <a:buChar char="•"/>
            </a:pPr>
            <a:r>
              <a:rPr lang="zh-TW" altLang="en-US" sz="1600">
                <a:effectLst/>
              </a:rPr>
              <a:t>強調公私部門應善盡人權保障的義務</a:t>
            </a:r>
          </a:p>
          <a:p>
            <a:pPr marL="285750" indent="-285750">
              <a:buFont typeface="Arial" panose="020B0604020202020204" pitchFamily="34" charset="0"/>
              <a:buChar char="•"/>
            </a:pPr>
            <a:r>
              <a:rPr lang="zh-TW" altLang="en-US" sz="1600">
                <a:effectLst/>
              </a:rPr>
              <a:t>實踐聯合國永續發展目標</a:t>
            </a:r>
            <a:endParaRPr lang="en-US" altLang="zh-TW" sz="1600">
              <a:effectLst/>
            </a:endParaRPr>
          </a:p>
          <a:p>
            <a:endParaRPr lang="en-US" altLang="zh-TW" sz="1600">
              <a:effectLst/>
            </a:endParaRPr>
          </a:p>
          <a:p>
            <a:endParaRPr lang="en-US" altLang="zh-TW" sz="1600">
              <a:effectLst/>
            </a:endParaRPr>
          </a:p>
          <a:p>
            <a:endParaRPr lang="en-US" altLang="zh-TW" sz="1600">
              <a:effectLst/>
            </a:endParaRPr>
          </a:p>
          <a:p>
            <a:pPr algn="l"/>
            <a:r>
              <a:rPr lang="zh-TW" altLang="en-US" sz="2000">
                <a:effectLst/>
              </a:rPr>
              <a:t>建立全球人工智慧治理的基礎框架</a:t>
            </a:r>
            <a:endParaRPr lang="en-US" altLang="zh-TW" sz="2000">
              <a:effectLst/>
            </a:endParaRPr>
          </a:p>
          <a:p>
            <a:pPr algn="just"/>
            <a:r>
              <a:rPr lang="en-US" altLang="zh-TW" sz="1600">
                <a:effectLst/>
              </a:rPr>
              <a:t>2024</a:t>
            </a:r>
            <a:r>
              <a:rPr lang="zh-TW" altLang="en-US" sz="1600">
                <a:effectLst/>
              </a:rPr>
              <a:t>年</a:t>
            </a:r>
            <a:r>
              <a:rPr lang="en-US" altLang="zh-TW" sz="1600">
                <a:effectLst/>
              </a:rPr>
              <a:t>3</a:t>
            </a:r>
            <a:r>
              <a:rPr lang="zh-TW" altLang="en-US" sz="1600">
                <a:effectLst/>
              </a:rPr>
              <a:t>月</a:t>
            </a:r>
            <a:r>
              <a:rPr lang="en-US" altLang="zh-TW" sz="1600">
                <a:effectLst/>
              </a:rPr>
              <a:t>21</a:t>
            </a:r>
            <a:r>
              <a:rPr lang="zh-TW" altLang="en-US" sz="1600">
                <a:effectLst/>
              </a:rPr>
              <a:t>日的聯合國人工智慧決議，並非一次突發事件，而是聯合國整合其近年有關人工智慧治理立場的成果。</a:t>
            </a:r>
            <a:endParaRPr lang="en-US" altLang="zh-TW" sz="1600">
              <a:effectLst/>
            </a:endParaRPr>
          </a:p>
          <a:p>
            <a:pPr marL="171450" indent="-171450" algn="just">
              <a:buFont typeface="Arial" panose="020B0604020202020204" pitchFamily="34" charset="0"/>
              <a:buChar char="•"/>
            </a:pPr>
            <a:r>
              <a:rPr lang="en-US" altLang="zh-TW" sz="1200" b="0" i="0">
                <a:solidFill>
                  <a:srgbClr val="000000"/>
                </a:solidFill>
                <a:effectLst/>
                <a:highlight>
                  <a:srgbClr val="F2F2F2"/>
                </a:highlight>
                <a:latin typeface="Roboto" panose="02000000000000000000" pitchFamily="2" charset="0"/>
              </a:rPr>
              <a:t>2017</a:t>
            </a:r>
            <a:r>
              <a:rPr lang="zh-TW" altLang="en-US" sz="1200" b="0" i="0">
                <a:solidFill>
                  <a:srgbClr val="000000"/>
                </a:solidFill>
                <a:effectLst/>
                <a:highlight>
                  <a:srgbClr val="F2F2F2"/>
                </a:highlight>
                <a:latin typeface="Roboto" panose="02000000000000000000" pitchFamily="2" charset="0"/>
              </a:rPr>
              <a:t>年，美國國會通過</a:t>
            </a:r>
            <a:r>
              <a:rPr lang="en-US" altLang="zh-TW" sz="1200" b="0" i="0">
                <a:solidFill>
                  <a:srgbClr val="000000"/>
                </a:solidFill>
                <a:effectLst/>
                <a:highlight>
                  <a:srgbClr val="F2F2F2"/>
                </a:highlight>
                <a:latin typeface="Roboto" panose="02000000000000000000" pitchFamily="2" charset="0"/>
              </a:rPr>
              <a:t>《</a:t>
            </a:r>
            <a:r>
              <a:rPr lang="zh-TW" altLang="en-US" sz="1200" b="0" i="0">
                <a:solidFill>
                  <a:srgbClr val="000000"/>
                </a:solidFill>
                <a:effectLst/>
                <a:highlight>
                  <a:srgbClr val="F2F2F2"/>
                </a:highlight>
                <a:latin typeface="Roboto" panose="02000000000000000000" pitchFamily="2" charset="0"/>
              </a:rPr>
              <a:t>人工智慧未來法案</a:t>
            </a:r>
            <a:r>
              <a:rPr lang="en-US" altLang="zh-TW" sz="1200" b="0" i="0">
                <a:solidFill>
                  <a:srgbClr val="000000"/>
                </a:solidFill>
                <a:effectLst/>
                <a:highlight>
                  <a:srgbClr val="F2F2F2"/>
                </a:highlight>
                <a:latin typeface="Roboto" panose="02000000000000000000" pitchFamily="2" charset="0"/>
              </a:rPr>
              <a:t>》</a:t>
            </a:r>
            <a:r>
              <a:rPr lang="zh-TW" altLang="en-US" sz="1200" b="0" i="0">
                <a:solidFill>
                  <a:srgbClr val="000000"/>
                </a:solidFill>
                <a:effectLst/>
                <a:highlight>
                  <a:srgbClr val="F2F2F2"/>
                </a:highlight>
                <a:latin typeface="Roboto" panose="02000000000000000000" pitchFamily="2" charset="0"/>
              </a:rPr>
              <a:t>（</a:t>
            </a:r>
            <a:r>
              <a:rPr lang="en-US" altLang="zh-TW" sz="1200" b="0" i="0" u="none" strike="noStrike">
                <a:solidFill>
                  <a:srgbClr val="000000"/>
                </a:solidFill>
                <a:effectLst/>
                <a:highlight>
                  <a:srgbClr val="F2F2F2"/>
                </a:highlight>
                <a:latin typeface="Roboto" panose="02000000000000000000" pitchFamily="2" charset="0"/>
                <a:hlinkClick r:id="rId2"/>
              </a:rPr>
              <a:t>Bill of FUTURE of Artificial Intelligence Act of 2017</a:t>
            </a:r>
            <a:r>
              <a:rPr lang="zh-TW" altLang="en-US" sz="1200" b="0" i="0">
                <a:solidFill>
                  <a:srgbClr val="000000"/>
                </a:solidFill>
                <a:effectLst/>
                <a:highlight>
                  <a:srgbClr val="F2F2F2"/>
                </a:highlight>
                <a:latin typeface="Roboto" panose="02000000000000000000" pitchFamily="2" charset="0"/>
              </a:rPr>
              <a:t>）。</a:t>
            </a:r>
            <a:r>
              <a:rPr lang="en-US" altLang="zh-TW" sz="1200" b="0" i="0">
                <a:solidFill>
                  <a:srgbClr val="000000"/>
                </a:solidFill>
                <a:effectLst/>
                <a:highlight>
                  <a:srgbClr val="F2F2F2"/>
                </a:highlight>
                <a:latin typeface="Roboto" panose="02000000000000000000" pitchFamily="2" charset="0"/>
              </a:rPr>
              <a:t>2019</a:t>
            </a:r>
            <a:r>
              <a:rPr lang="zh-TW" altLang="en-US" sz="1200" b="0" i="0">
                <a:solidFill>
                  <a:srgbClr val="000000"/>
                </a:solidFill>
                <a:effectLst/>
                <a:highlight>
                  <a:srgbClr val="F2F2F2"/>
                </a:highlight>
                <a:latin typeface="Roboto" panose="02000000000000000000" pitchFamily="2" charset="0"/>
              </a:rPr>
              <a:t>年，美國國會提出</a:t>
            </a:r>
            <a:r>
              <a:rPr lang="en-US" altLang="zh-TW" sz="1200" b="0" i="0">
                <a:solidFill>
                  <a:srgbClr val="000000"/>
                </a:solidFill>
                <a:effectLst/>
                <a:highlight>
                  <a:srgbClr val="F2F2F2"/>
                </a:highlight>
                <a:latin typeface="Roboto" panose="02000000000000000000" pitchFamily="2" charset="0"/>
              </a:rPr>
              <a:t>《2019</a:t>
            </a:r>
            <a:r>
              <a:rPr lang="zh-TW" altLang="en-US" sz="1200" b="0" i="0">
                <a:solidFill>
                  <a:srgbClr val="000000"/>
                </a:solidFill>
                <a:effectLst/>
                <a:highlight>
                  <a:srgbClr val="F2F2F2"/>
                </a:highlight>
                <a:latin typeface="Roboto" panose="02000000000000000000" pitchFamily="2" charset="0"/>
              </a:rPr>
              <a:t>年演算法課責法</a:t>
            </a:r>
            <a:r>
              <a:rPr lang="en-US" altLang="zh-TW" sz="1200" b="0" i="0">
                <a:solidFill>
                  <a:srgbClr val="000000"/>
                </a:solidFill>
                <a:effectLst/>
                <a:highlight>
                  <a:srgbClr val="F2F2F2"/>
                </a:highlight>
                <a:latin typeface="Roboto" panose="02000000000000000000" pitchFamily="2" charset="0"/>
              </a:rPr>
              <a:t>》</a:t>
            </a:r>
            <a:r>
              <a:rPr lang="zh-TW" altLang="en-US" sz="1200" b="0" i="0">
                <a:solidFill>
                  <a:srgbClr val="000000"/>
                </a:solidFill>
                <a:effectLst/>
                <a:highlight>
                  <a:srgbClr val="F2F2F2"/>
                </a:highlight>
                <a:latin typeface="Roboto" panose="02000000000000000000" pitchFamily="2" charset="0"/>
              </a:rPr>
              <a:t>（</a:t>
            </a:r>
            <a:r>
              <a:rPr lang="en-US" altLang="zh-TW" sz="1200" b="0" i="0" u="none" strike="noStrike">
                <a:solidFill>
                  <a:srgbClr val="000000"/>
                </a:solidFill>
                <a:effectLst/>
                <a:highlight>
                  <a:srgbClr val="F2F2F2"/>
                </a:highlight>
                <a:latin typeface="Roboto" panose="02000000000000000000" pitchFamily="2" charset="0"/>
                <a:hlinkClick r:id="rId3"/>
              </a:rPr>
              <a:t>Algorithmic Accountability Act of 2019</a:t>
            </a:r>
            <a:r>
              <a:rPr lang="zh-TW" altLang="en-US" sz="1200" b="0" i="0">
                <a:solidFill>
                  <a:srgbClr val="000000"/>
                </a:solidFill>
                <a:effectLst/>
                <a:highlight>
                  <a:srgbClr val="F2F2F2"/>
                </a:highlight>
                <a:latin typeface="Roboto" panose="02000000000000000000" pitchFamily="2" charset="0"/>
              </a:rPr>
              <a:t>）草案。</a:t>
            </a:r>
            <a:endParaRPr lang="en-US" altLang="zh-TW" sz="1200" b="0" i="0">
              <a:solidFill>
                <a:srgbClr val="000000"/>
              </a:solidFill>
              <a:effectLst/>
              <a:highlight>
                <a:srgbClr val="F2F2F2"/>
              </a:highlight>
              <a:latin typeface="Roboto" panose="02000000000000000000" pitchFamily="2" charset="0"/>
            </a:endParaRPr>
          </a:p>
          <a:p>
            <a:pPr marL="171450" indent="-171450" algn="just">
              <a:buFont typeface="Arial" panose="020B0604020202020204" pitchFamily="34" charset="0"/>
              <a:buChar char="•"/>
            </a:pPr>
            <a:r>
              <a:rPr lang="en-US" altLang="zh-TW" sz="1200" b="0" i="0">
                <a:solidFill>
                  <a:srgbClr val="000000"/>
                </a:solidFill>
                <a:effectLst/>
                <a:highlight>
                  <a:srgbClr val="F2F2F2"/>
                </a:highlight>
                <a:latin typeface="Roboto" panose="02000000000000000000" pitchFamily="2" charset="0"/>
              </a:rPr>
              <a:t>2020</a:t>
            </a:r>
            <a:r>
              <a:rPr lang="zh-TW" altLang="en-US" sz="1200" b="0" i="0">
                <a:solidFill>
                  <a:srgbClr val="000000"/>
                </a:solidFill>
                <a:effectLst/>
                <a:highlight>
                  <a:srgbClr val="F2F2F2"/>
                </a:highlight>
                <a:latin typeface="Roboto" panose="02000000000000000000" pitchFamily="2" charset="0"/>
              </a:rPr>
              <a:t>年，美國政府頒布</a:t>
            </a:r>
            <a:r>
              <a:rPr lang="en-US" altLang="zh-TW" sz="1200" b="0" i="0">
                <a:solidFill>
                  <a:srgbClr val="000000"/>
                </a:solidFill>
                <a:effectLst/>
                <a:highlight>
                  <a:srgbClr val="F2F2F2"/>
                </a:highlight>
                <a:latin typeface="Roboto" panose="02000000000000000000" pitchFamily="2" charset="0"/>
              </a:rPr>
              <a:t>《</a:t>
            </a:r>
            <a:r>
              <a:rPr lang="zh-TW" altLang="en-US" sz="1200" b="0" i="0">
                <a:solidFill>
                  <a:srgbClr val="000000"/>
                </a:solidFill>
                <a:effectLst/>
                <a:highlight>
                  <a:srgbClr val="F2F2F2"/>
                </a:highlight>
                <a:latin typeface="Roboto" panose="02000000000000000000" pitchFamily="2" charset="0"/>
              </a:rPr>
              <a:t>人工智慧權利法案</a:t>
            </a:r>
            <a:r>
              <a:rPr lang="en-US" altLang="zh-TW" sz="1200" b="0" i="0">
                <a:solidFill>
                  <a:srgbClr val="000000"/>
                </a:solidFill>
                <a:effectLst/>
                <a:highlight>
                  <a:srgbClr val="F2F2F2"/>
                </a:highlight>
                <a:latin typeface="Roboto" panose="02000000000000000000" pitchFamily="2" charset="0"/>
              </a:rPr>
              <a:t>》</a:t>
            </a:r>
            <a:r>
              <a:rPr lang="zh-TW" altLang="en-US" sz="1200" b="0" i="0">
                <a:solidFill>
                  <a:srgbClr val="000000"/>
                </a:solidFill>
                <a:effectLst/>
                <a:highlight>
                  <a:srgbClr val="F2F2F2"/>
                </a:highlight>
                <a:latin typeface="Roboto" panose="02000000000000000000" pitchFamily="2" charset="0"/>
              </a:rPr>
              <a:t>（</a:t>
            </a:r>
            <a:r>
              <a:rPr lang="en-US" altLang="zh-TW" sz="1200" b="0" i="0" u="none" strike="noStrike">
                <a:solidFill>
                  <a:srgbClr val="000000"/>
                </a:solidFill>
                <a:effectLst/>
                <a:highlight>
                  <a:srgbClr val="F2F2F2"/>
                </a:highlight>
                <a:latin typeface="Roboto" panose="02000000000000000000" pitchFamily="2" charset="0"/>
                <a:hlinkClick r:id="rId4"/>
              </a:rPr>
              <a:t>AI Bill of Rights</a:t>
            </a:r>
            <a:r>
              <a:rPr lang="zh-TW" altLang="en-US" sz="1200" b="0" i="0">
                <a:solidFill>
                  <a:srgbClr val="000000"/>
                </a:solidFill>
                <a:effectLst/>
                <a:highlight>
                  <a:srgbClr val="F2F2F2"/>
                </a:highlight>
                <a:latin typeface="Roboto" panose="02000000000000000000" pitchFamily="2" charset="0"/>
              </a:rPr>
              <a:t>）。在南韓，其國會自</a:t>
            </a:r>
            <a:r>
              <a:rPr lang="en-US" altLang="zh-TW" sz="1200" b="0" i="0">
                <a:solidFill>
                  <a:srgbClr val="000000"/>
                </a:solidFill>
                <a:effectLst/>
                <a:highlight>
                  <a:srgbClr val="F2F2F2"/>
                </a:highlight>
                <a:latin typeface="Roboto" panose="02000000000000000000" pitchFamily="2" charset="0"/>
              </a:rPr>
              <a:t>2020</a:t>
            </a:r>
            <a:r>
              <a:rPr lang="zh-TW" altLang="en-US" sz="1200" b="0" i="0">
                <a:solidFill>
                  <a:srgbClr val="000000"/>
                </a:solidFill>
                <a:effectLst/>
                <a:highlight>
                  <a:srgbClr val="F2F2F2"/>
                </a:highlight>
                <a:latin typeface="Roboto" panose="02000000000000000000" pitchFamily="2" charset="0"/>
              </a:rPr>
              <a:t>年起</a:t>
            </a:r>
            <a:r>
              <a:rPr lang="zh-TW" altLang="en-US" sz="1200" b="0" i="0" u="none" strike="noStrike">
                <a:solidFill>
                  <a:srgbClr val="000000"/>
                </a:solidFill>
                <a:effectLst/>
                <a:highlight>
                  <a:srgbClr val="F2F2F2"/>
                </a:highlight>
                <a:latin typeface="Roboto" panose="02000000000000000000" pitchFamily="2" charset="0"/>
                <a:hlinkClick r:id="rId5"/>
              </a:rPr>
              <a:t>陸續通過</a:t>
            </a:r>
            <a:r>
              <a:rPr lang="en-US" altLang="zh-TW" sz="1200" b="0" i="0">
                <a:solidFill>
                  <a:srgbClr val="000000"/>
                </a:solidFill>
                <a:effectLst/>
                <a:highlight>
                  <a:srgbClr val="F2F2F2"/>
                </a:highlight>
                <a:latin typeface="Roboto" panose="02000000000000000000" pitchFamily="2" charset="0"/>
              </a:rPr>
              <a:t>《</a:t>
            </a:r>
            <a:r>
              <a:rPr lang="zh-TW" altLang="en-US" sz="1200" b="0" i="0">
                <a:solidFill>
                  <a:srgbClr val="000000"/>
                </a:solidFill>
                <a:effectLst/>
                <a:highlight>
                  <a:srgbClr val="F2F2F2"/>
                </a:highlight>
                <a:latin typeface="Roboto" panose="02000000000000000000" pitchFamily="2" charset="0"/>
              </a:rPr>
              <a:t>智慧資訊框架法</a:t>
            </a:r>
            <a:r>
              <a:rPr lang="en-US" altLang="zh-TW" sz="1200" b="0" i="0">
                <a:solidFill>
                  <a:srgbClr val="000000"/>
                </a:solidFill>
                <a:effectLst/>
                <a:highlight>
                  <a:srgbClr val="F2F2F2"/>
                </a:highlight>
                <a:latin typeface="Roboto" panose="02000000000000000000" pitchFamily="2" charset="0"/>
              </a:rPr>
              <a:t>》</a:t>
            </a:r>
            <a:r>
              <a:rPr lang="zh-TW" altLang="en-US" sz="1200" b="0" i="0">
                <a:solidFill>
                  <a:srgbClr val="000000"/>
                </a:solidFill>
                <a:effectLst/>
                <a:highlight>
                  <a:srgbClr val="F2F2F2"/>
                </a:highlight>
                <a:latin typeface="Roboto" panose="02000000000000000000" pitchFamily="2" charset="0"/>
              </a:rPr>
              <a:t>（</a:t>
            </a:r>
            <a:r>
              <a:rPr lang="en-US" altLang="zh-TW" sz="1200" b="0" i="0">
                <a:solidFill>
                  <a:srgbClr val="000000"/>
                </a:solidFill>
                <a:effectLst/>
                <a:highlight>
                  <a:srgbClr val="F2F2F2"/>
                </a:highlight>
                <a:latin typeface="Roboto" panose="02000000000000000000" pitchFamily="2" charset="0"/>
              </a:rPr>
              <a:t>Framework Act on Intelligent Information</a:t>
            </a:r>
            <a:r>
              <a:rPr lang="zh-TW" altLang="en-US" sz="1200" b="0" i="0">
                <a:solidFill>
                  <a:srgbClr val="000000"/>
                </a:solidFill>
                <a:effectLst/>
                <a:highlight>
                  <a:srgbClr val="F2F2F2"/>
                </a:highlight>
                <a:latin typeface="Roboto" panose="02000000000000000000" pitchFamily="2" charset="0"/>
              </a:rPr>
              <a:t>）和</a:t>
            </a:r>
            <a:r>
              <a:rPr lang="en-US" altLang="zh-TW" sz="1200" b="0" i="0">
                <a:solidFill>
                  <a:srgbClr val="000000"/>
                </a:solidFill>
                <a:effectLst/>
                <a:highlight>
                  <a:srgbClr val="F2F2F2"/>
                </a:highlight>
                <a:latin typeface="Roboto" panose="02000000000000000000" pitchFamily="2" charset="0"/>
              </a:rPr>
              <a:t>《</a:t>
            </a:r>
            <a:r>
              <a:rPr lang="zh-TW" altLang="en-US" sz="1200" b="0" i="0">
                <a:solidFill>
                  <a:srgbClr val="000000"/>
                </a:solidFill>
                <a:effectLst/>
                <a:highlight>
                  <a:srgbClr val="F2F2F2"/>
                </a:highlight>
                <a:latin typeface="Roboto" panose="02000000000000000000" pitchFamily="2" charset="0"/>
              </a:rPr>
              <a:t>人工智慧研發、產業促進及倫理責任法</a:t>
            </a:r>
            <a:r>
              <a:rPr lang="en-US" altLang="zh-TW" sz="1200" b="0" i="0">
                <a:solidFill>
                  <a:srgbClr val="000000"/>
                </a:solidFill>
                <a:effectLst/>
                <a:highlight>
                  <a:srgbClr val="F2F2F2"/>
                </a:highlight>
                <a:latin typeface="Roboto" panose="02000000000000000000" pitchFamily="2" charset="0"/>
              </a:rPr>
              <a:t>》</a:t>
            </a:r>
            <a:r>
              <a:rPr lang="zh-TW" altLang="en-US" sz="1200" b="0" i="0">
                <a:solidFill>
                  <a:srgbClr val="000000"/>
                </a:solidFill>
                <a:effectLst/>
                <a:highlight>
                  <a:srgbClr val="F2F2F2"/>
                </a:highlight>
                <a:latin typeface="Roboto" panose="02000000000000000000" pitchFamily="2" charset="0"/>
              </a:rPr>
              <a:t>（</a:t>
            </a:r>
            <a:r>
              <a:rPr lang="en-US" altLang="zh-TW" sz="1200" b="0" i="0">
                <a:solidFill>
                  <a:srgbClr val="000000"/>
                </a:solidFill>
                <a:effectLst/>
                <a:highlight>
                  <a:srgbClr val="F2F2F2"/>
                </a:highlight>
                <a:latin typeface="Roboto" panose="02000000000000000000" pitchFamily="2" charset="0"/>
              </a:rPr>
              <a:t>Law on Research and Development, Industrial Promotion, and Ethical Responsibility of Artificial Intelligence</a:t>
            </a:r>
            <a:r>
              <a:rPr lang="zh-TW" altLang="en-US" sz="1200" b="0" i="0">
                <a:solidFill>
                  <a:srgbClr val="000000"/>
                </a:solidFill>
                <a:effectLst/>
                <a:highlight>
                  <a:srgbClr val="F2F2F2"/>
                </a:highlight>
                <a:latin typeface="Roboto" panose="02000000000000000000" pitchFamily="2" charset="0"/>
              </a:rPr>
              <a:t>），目前正在研議審查</a:t>
            </a:r>
            <a:r>
              <a:rPr lang="en-US" altLang="zh-TW" sz="1200" b="0" i="0">
                <a:solidFill>
                  <a:srgbClr val="000000"/>
                </a:solidFill>
                <a:effectLst/>
                <a:highlight>
                  <a:srgbClr val="F2F2F2"/>
                </a:highlight>
                <a:latin typeface="Roboto" panose="02000000000000000000" pitchFamily="2" charset="0"/>
              </a:rPr>
              <a:t>《</a:t>
            </a:r>
            <a:r>
              <a:rPr lang="zh-TW" altLang="en-US" sz="1200" b="0" i="0">
                <a:solidFill>
                  <a:srgbClr val="000000"/>
                </a:solidFill>
                <a:effectLst/>
                <a:highlight>
                  <a:srgbClr val="F2F2F2"/>
                </a:highlight>
                <a:latin typeface="Roboto" panose="02000000000000000000" pitchFamily="2" charset="0"/>
              </a:rPr>
              <a:t>促進人工智慧產業發展及建立可信賴人工智慧框架法</a:t>
            </a:r>
            <a:r>
              <a:rPr lang="en-US" altLang="zh-TW" sz="1200" b="0" i="0">
                <a:solidFill>
                  <a:srgbClr val="000000"/>
                </a:solidFill>
                <a:effectLst/>
                <a:highlight>
                  <a:srgbClr val="F2F2F2"/>
                </a:highlight>
                <a:latin typeface="Roboto" panose="02000000000000000000" pitchFamily="2" charset="0"/>
              </a:rPr>
              <a:t>》</a:t>
            </a:r>
            <a:r>
              <a:rPr lang="zh-TW" altLang="en-US" sz="1200" b="0" i="0">
                <a:solidFill>
                  <a:srgbClr val="000000"/>
                </a:solidFill>
                <a:effectLst/>
                <a:highlight>
                  <a:srgbClr val="F2F2F2"/>
                </a:highlight>
                <a:latin typeface="Roboto" panose="02000000000000000000" pitchFamily="2" charset="0"/>
              </a:rPr>
              <a:t>（</a:t>
            </a:r>
            <a:r>
              <a:rPr lang="en-US" altLang="zh-TW" sz="1200" b="0" i="0">
                <a:solidFill>
                  <a:srgbClr val="000000"/>
                </a:solidFill>
                <a:effectLst/>
                <a:highlight>
                  <a:srgbClr val="F2F2F2"/>
                </a:highlight>
                <a:latin typeface="Roboto" panose="02000000000000000000" pitchFamily="2" charset="0"/>
              </a:rPr>
              <a:t>Act on Promotion of AI Industry and Framework for Establishing Trustworthy AI</a:t>
            </a:r>
            <a:r>
              <a:rPr lang="zh-TW" altLang="en-US" sz="1200" b="0" i="0">
                <a:solidFill>
                  <a:srgbClr val="000000"/>
                </a:solidFill>
                <a:effectLst/>
                <a:highlight>
                  <a:srgbClr val="F2F2F2"/>
                </a:highlight>
                <a:latin typeface="Roboto" panose="02000000000000000000" pitchFamily="2" charset="0"/>
              </a:rPr>
              <a:t>）。</a:t>
            </a:r>
          </a:p>
          <a:p>
            <a:pPr marL="171450" indent="-171450" algn="just">
              <a:buFont typeface="Arial" panose="020B0604020202020204" pitchFamily="34" charset="0"/>
              <a:buChar char="•"/>
            </a:pPr>
            <a:r>
              <a:rPr lang="zh-TW" altLang="en-US" sz="1200" b="0" i="0">
                <a:solidFill>
                  <a:srgbClr val="000000"/>
                </a:solidFill>
                <a:effectLst/>
                <a:highlight>
                  <a:srgbClr val="F2F2F2"/>
                </a:highlight>
                <a:latin typeface="Roboto" panose="02000000000000000000" pitchFamily="2" charset="0"/>
              </a:rPr>
              <a:t>但值得注意的是，在人工智慧高速發展且尚有許多地方值得探究且學習的不確定因素下，上述組織或國家所提出或通過的倡議或法案並無法真正有效地面對人工智慧所帶來的所有挑戰，以及辨識且最低程度地減少所有可能的風險。</a:t>
            </a:r>
          </a:p>
          <a:p>
            <a:pPr algn="just"/>
            <a:endParaRPr lang="zh-TW" altLang="en-US" sz="1600">
              <a:effectLst/>
            </a:endParaRPr>
          </a:p>
          <a:p>
            <a:endParaRPr lang="zh-TW" altLang="en-US" sz="1200" b="1" i="0">
              <a:solidFill>
                <a:srgbClr val="000000"/>
              </a:solidFill>
              <a:effectLst/>
              <a:highlight>
                <a:srgbClr val="F2F2F2"/>
              </a:highlight>
              <a:latin typeface="Noto Serif TC"/>
            </a:endParaRPr>
          </a:p>
          <a:p>
            <a:endParaRPr lang="zh-TW" altLang="en-US" sz="1600">
              <a:effectLst/>
            </a:endParaRPr>
          </a:p>
        </p:txBody>
      </p:sp>
    </p:spTree>
    <p:extLst>
      <p:ext uri="{BB962C8B-B14F-4D97-AF65-F5344CB8AC3E}">
        <p14:creationId xmlns:p14="http://schemas.microsoft.com/office/powerpoint/2010/main" val="6702315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FC33F4-0E3E-3D01-56BB-1D21499F30CB}"/>
              </a:ext>
            </a:extLst>
          </p:cNvPr>
          <p:cNvSpPr>
            <a:spLocks noGrp="1"/>
          </p:cNvSpPr>
          <p:nvPr>
            <p:ph type="title"/>
          </p:nvPr>
        </p:nvSpPr>
        <p:spPr>
          <a:xfrm>
            <a:off x="163472" y="116632"/>
            <a:ext cx="8873024" cy="720725"/>
          </a:xfrm>
        </p:spPr>
        <p:txBody>
          <a:bodyPr/>
          <a:lstStyle/>
          <a:p>
            <a:r>
              <a:rPr lang="zh-TW" altLang="en-US"/>
              <a:t>治理 </a:t>
            </a:r>
            <a:r>
              <a:rPr lang="en-US" altLang="zh-TW"/>
              <a:t>AI </a:t>
            </a:r>
            <a:r>
              <a:rPr lang="zh-TW" altLang="en-US"/>
              <a:t>的五大重點藍圖</a:t>
            </a:r>
          </a:p>
        </p:txBody>
      </p:sp>
      <p:sp>
        <p:nvSpPr>
          <p:cNvPr id="3" name="內容版面配置區 2">
            <a:extLst>
              <a:ext uri="{FF2B5EF4-FFF2-40B4-BE49-F238E27FC236}">
                <a16:creationId xmlns:a16="http://schemas.microsoft.com/office/drawing/2014/main" id="{24E893C4-C356-AAB0-F085-1CC2254D4FF6}"/>
              </a:ext>
            </a:extLst>
          </p:cNvPr>
          <p:cNvSpPr>
            <a:spLocks noGrp="1"/>
          </p:cNvSpPr>
          <p:nvPr>
            <p:ph idx="1"/>
          </p:nvPr>
        </p:nvSpPr>
        <p:spPr>
          <a:xfrm>
            <a:off x="0" y="837356"/>
            <a:ext cx="9144000" cy="5904011"/>
          </a:xfrm>
        </p:spPr>
        <p:txBody>
          <a:bodyPr/>
          <a:lstStyle/>
          <a:p>
            <a:pPr marL="342900" indent="-342900">
              <a:buAutoNum type="arabicPeriod"/>
            </a:pPr>
            <a:r>
              <a:rPr lang="zh-TW" altLang="en-US" sz="1600" b="0">
                <a:effectLst/>
              </a:rPr>
              <a:t>實作並建立在政府主導的新 </a:t>
            </a:r>
            <a:r>
              <a:rPr lang="en-US" altLang="zh-TW" sz="1600" b="0">
                <a:effectLst/>
              </a:rPr>
              <a:t>AI </a:t>
            </a:r>
            <a:r>
              <a:rPr lang="zh-TW" altLang="en-US" sz="1600" b="0">
                <a:effectLst/>
              </a:rPr>
              <a:t>安全架構上 屬於美國商務部的國家標準與技術委員會（</a:t>
            </a:r>
            <a:r>
              <a:rPr lang="en-US" altLang="zh-TW" sz="1600" b="0">
                <a:effectLst/>
              </a:rPr>
              <a:t>NIST</a:t>
            </a:r>
            <a:r>
              <a:rPr lang="zh-TW" altLang="en-US" sz="1600" b="0">
                <a:effectLst/>
              </a:rPr>
              <a:t>）已經完成並啟動了新的 </a:t>
            </a:r>
            <a:r>
              <a:rPr lang="en-US" altLang="zh-TW" sz="1600" b="0">
                <a:effectLst/>
              </a:rPr>
              <a:t>AI </a:t>
            </a:r>
            <a:r>
              <a:rPr lang="zh-TW" altLang="en-US" sz="1600" b="0">
                <a:effectLst/>
              </a:rPr>
              <a:t>風險管理架構（</a:t>
            </a:r>
            <a:r>
              <a:rPr lang="en-US" altLang="zh-TW" sz="1600" b="0">
                <a:effectLst/>
              </a:rPr>
              <a:t>AI Risk Management Framework</a:t>
            </a:r>
            <a:r>
              <a:rPr lang="zh-TW" altLang="en-US" sz="1600" b="0">
                <a:effectLst/>
              </a:rPr>
              <a:t>），微軟根據這個架構提供了具體的實作建議，包括微軟為了回應最近與主要 </a:t>
            </a:r>
            <a:r>
              <a:rPr lang="en-US" altLang="zh-TW" sz="1600" b="0">
                <a:effectLst/>
              </a:rPr>
              <a:t>AI </a:t>
            </a:r>
            <a:r>
              <a:rPr lang="zh-TW" altLang="en-US" sz="1600" b="0">
                <a:effectLst/>
              </a:rPr>
              <a:t>公司召開的白宮會議所做出的承諾等。行政當局和其他政府亦可以根據這個架構，透過採購條例加速推動。 </a:t>
            </a:r>
            <a:endParaRPr lang="en-US" altLang="zh-TW" sz="1600" b="0">
              <a:effectLst/>
            </a:endParaRPr>
          </a:p>
          <a:p>
            <a:pPr marL="342900" indent="-342900">
              <a:buAutoNum type="arabicPeriod"/>
            </a:pPr>
            <a:endParaRPr lang="en-US" altLang="zh-TW" sz="1600" b="0">
              <a:effectLst/>
            </a:endParaRPr>
          </a:p>
          <a:p>
            <a:pPr marL="342900" indent="-342900">
              <a:buAutoNum type="arabicPeriod"/>
            </a:pPr>
            <a:r>
              <a:rPr lang="zh-TW" altLang="en-US" sz="1600" b="0">
                <a:effectLst/>
              </a:rPr>
              <a:t>對於控制關鍵基礎結構的 </a:t>
            </a:r>
            <a:r>
              <a:rPr lang="en-US" altLang="zh-TW" sz="1600" b="0">
                <a:effectLst/>
              </a:rPr>
              <a:t>AI </a:t>
            </a:r>
            <a:r>
              <a:rPr lang="zh-TW" altLang="en-US" sz="1600" b="0">
                <a:effectLst/>
              </a:rPr>
              <a:t>系統要求有效的安全制動裝置 隨著 </a:t>
            </a:r>
            <a:r>
              <a:rPr lang="en-US" altLang="zh-TW" sz="1600" b="0">
                <a:effectLst/>
              </a:rPr>
              <a:t>AI </a:t>
            </a:r>
            <a:r>
              <a:rPr lang="zh-TW" altLang="en-US" sz="1600" b="0">
                <a:effectLst/>
              </a:rPr>
              <a:t>逐漸強大，如何有效控管 </a:t>
            </a:r>
            <a:r>
              <a:rPr lang="en-US" altLang="zh-TW" sz="1600" b="0">
                <a:effectLst/>
              </a:rPr>
              <a:t>AI </a:t>
            </a:r>
            <a:r>
              <a:rPr lang="zh-TW" altLang="en-US" sz="1600" b="0">
                <a:effectLst/>
              </a:rPr>
              <a:t>也變得更加重要。人們普遍對於 </a:t>
            </a:r>
            <a:r>
              <a:rPr lang="en-US" altLang="zh-TW" sz="1600" b="0">
                <a:effectLst/>
              </a:rPr>
              <a:t>AI </a:t>
            </a:r>
            <a:r>
              <a:rPr lang="zh-TW" altLang="en-US" sz="1600" b="0">
                <a:effectLst/>
              </a:rPr>
              <a:t>在電力網路、供水系統和城市交通流量等關鍵基礎結構的控制，感到擔憂與質疑。藍圖中提出了新的安全指引，即為為控制指定關鍵基礎結構的 </a:t>
            </a:r>
            <a:r>
              <a:rPr lang="en-US" altLang="zh-TW" sz="1600" b="0">
                <a:effectLst/>
              </a:rPr>
              <a:t>AI </a:t>
            </a:r>
            <a:r>
              <a:rPr lang="zh-TW" altLang="en-US" sz="1600" b="0">
                <a:effectLst/>
              </a:rPr>
              <a:t>系統建立安全制動裝置，並將有效的人為監督、彈性和穩健性列為首要考量。 </a:t>
            </a:r>
            <a:endParaRPr lang="en-US" altLang="zh-TW" sz="1600" b="0">
              <a:effectLst/>
            </a:endParaRPr>
          </a:p>
          <a:p>
            <a:pPr marL="342900" indent="-342900">
              <a:buAutoNum type="arabicPeriod"/>
            </a:pPr>
            <a:endParaRPr lang="en-US" altLang="zh-TW" sz="1600" b="0">
              <a:effectLst/>
            </a:endParaRPr>
          </a:p>
          <a:p>
            <a:pPr marL="342900" indent="-342900">
              <a:buAutoNum type="arabicPeriod"/>
            </a:pPr>
            <a:r>
              <a:rPr lang="zh-TW" altLang="en-US" sz="1600" b="0">
                <a:effectLst/>
              </a:rPr>
              <a:t>根據 </a:t>
            </a:r>
            <a:r>
              <a:rPr lang="en-US" altLang="zh-TW" sz="1600" b="0">
                <a:effectLst/>
              </a:rPr>
              <a:t>AI </a:t>
            </a:r>
            <a:r>
              <a:rPr lang="zh-TW" altLang="en-US" sz="1600" b="0">
                <a:effectLst/>
              </a:rPr>
              <a:t>的技術架構研擬廣泛的法規制度 </a:t>
            </a:r>
            <a:r>
              <a:rPr lang="en-US" altLang="zh-TW" sz="1600" b="0">
                <a:effectLst/>
              </a:rPr>
              <a:t>AI </a:t>
            </a:r>
            <a:r>
              <a:rPr lang="zh-TW" altLang="en-US" sz="1600" b="0">
                <a:effectLst/>
              </a:rPr>
              <a:t>需要一個能反映 </a:t>
            </a:r>
            <a:r>
              <a:rPr lang="en-US" altLang="zh-TW" sz="1600" b="0">
                <a:effectLst/>
              </a:rPr>
              <a:t>AI </a:t>
            </a:r>
            <a:r>
              <a:rPr lang="zh-TW" altLang="en-US" sz="1600" b="0">
                <a:effectLst/>
              </a:rPr>
              <a:t>本身技術架構的法規架構。簡而言之，法律需要根據管理 </a:t>
            </a:r>
            <a:r>
              <a:rPr lang="en-US" altLang="zh-TW" sz="1600" b="0">
                <a:effectLst/>
              </a:rPr>
              <a:t>AI </a:t>
            </a:r>
            <a:r>
              <a:rPr lang="zh-TW" altLang="en-US" sz="1600" b="0">
                <a:effectLst/>
              </a:rPr>
              <a:t>技術不同層面的角色，對不同參與者施加各種監管責任。因此，這份藍圖包含了建立和使用生成式 </a:t>
            </a:r>
            <a:r>
              <a:rPr lang="en-US" altLang="zh-TW" sz="1600" b="0">
                <a:effectLst/>
              </a:rPr>
              <a:t>AI </a:t>
            </a:r>
            <a:r>
              <a:rPr lang="zh-TW" altLang="en-US" sz="1600" b="0">
                <a:effectLst/>
              </a:rPr>
              <a:t>模型所需部分關鍵要素的相關資訊，不同的法律應該在技術堆疊的三個層次，包括應用層、模型層和基礎結構層上，對行使特定責任的組織施加特定的監管責任。 </a:t>
            </a:r>
            <a:endParaRPr lang="en-US" altLang="zh-TW" sz="1600" b="0">
              <a:effectLst/>
            </a:endParaRPr>
          </a:p>
          <a:p>
            <a:pPr marL="342900" indent="-342900">
              <a:buAutoNum type="arabicPeriod"/>
            </a:pPr>
            <a:endParaRPr lang="en-US" altLang="zh-TW" sz="1600" b="0">
              <a:effectLst/>
            </a:endParaRPr>
          </a:p>
          <a:p>
            <a:pPr marL="342900" indent="-342900">
              <a:buAutoNum type="arabicPeriod"/>
            </a:pPr>
            <a:r>
              <a:rPr lang="zh-TW" altLang="en-US" sz="1600" b="0">
                <a:effectLst/>
              </a:rPr>
              <a:t>提高透明度並確保學術和非營利組織能善用 </a:t>
            </a:r>
            <a:r>
              <a:rPr lang="en-US" altLang="zh-TW" sz="1600" b="0">
                <a:effectLst/>
              </a:rPr>
              <a:t>AI </a:t>
            </a:r>
            <a:r>
              <a:rPr lang="zh-TW" altLang="en-US" sz="1600" b="0">
                <a:effectLst/>
              </a:rPr>
              <a:t>我們應以負責任的方式讓 </a:t>
            </a:r>
            <a:r>
              <a:rPr lang="en-US" altLang="zh-TW" sz="1600" b="0">
                <a:effectLst/>
              </a:rPr>
              <a:t>AI </a:t>
            </a:r>
            <a:r>
              <a:rPr lang="zh-TW" altLang="en-US" sz="1600" b="0">
                <a:effectLst/>
              </a:rPr>
              <a:t>系統更透明，微軟致力於發佈年度 </a:t>
            </a:r>
            <a:r>
              <a:rPr lang="en-US" altLang="zh-TW" sz="1600" b="0">
                <a:effectLst/>
              </a:rPr>
              <a:t>AI </a:t>
            </a:r>
            <a:r>
              <a:rPr lang="zh-TW" altLang="en-US" sz="1600" b="0">
                <a:effectLst/>
              </a:rPr>
              <a:t>透明度報告以及其他擴大 </a:t>
            </a:r>
            <a:r>
              <a:rPr lang="en-US" altLang="zh-TW" sz="1600" b="0">
                <a:effectLst/>
              </a:rPr>
              <a:t>AI </a:t>
            </a:r>
            <a:r>
              <a:rPr lang="zh-TW" altLang="en-US" sz="1600" b="0">
                <a:effectLst/>
              </a:rPr>
              <a:t>服務透明度的步驟。特別是擴大學術研究和非營利組織對 </a:t>
            </a:r>
            <a:r>
              <a:rPr lang="en-US" altLang="zh-TW" sz="1600" b="0">
                <a:effectLst/>
              </a:rPr>
              <a:t>AI </a:t>
            </a:r>
            <a:r>
              <a:rPr lang="zh-TW" altLang="en-US" sz="1600" b="0">
                <a:effectLst/>
              </a:rPr>
              <a:t>資源的存取至關重要，設法使學術研究人員能夠取用更多計算資源，以進行 </a:t>
            </a:r>
            <a:r>
              <a:rPr lang="en-US" altLang="zh-TW" sz="1600" b="0">
                <a:effectLst/>
              </a:rPr>
              <a:t>AI </a:t>
            </a:r>
            <a:r>
              <a:rPr lang="zh-TW" altLang="en-US" sz="1600" b="0">
                <a:effectLst/>
              </a:rPr>
              <a:t>相關研究。</a:t>
            </a:r>
            <a:endParaRPr lang="en-US" altLang="zh-TW" sz="1600" b="0">
              <a:effectLst/>
            </a:endParaRPr>
          </a:p>
          <a:p>
            <a:pPr marL="342900" indent="-342900">
              <a:buAutoNum type="arabicPeriod"/>
            </a:pPr>
            <a:endParaRPr lang="en-US" altLang="zh-TW" sz="1600" b="0">
              <a:effectLst/>
            </a:endParaRPr>
          </a:p>
          <a:p>
            <a:pPr marL="342900" indent="-342900">
              <a:buAutoNum type="arabicPeriod"/>
            </a:pPr>
            <a:r>
              <a:rPr lang="zh-TW" altLang="en-US" sz="1600" b="0">
                <a:effectLst/>
              </a:rPr>
              <a:t>尋求新的公私合作夥伴關係，使用 </a:t>
            </a:r>
            <a:r>
              <a:rPr lang="en-US" altLang="zh-TW" sz="1600" b="0">
                <a:effectLst/>
              </a:rPr>
              <a:t>AI </a:t>
            </a:r>
            <a:r>
              <a:rPr lang="zh-TW" altLang="en-US" sz="1600" b="0">
                <a:effectLst/>
              </a:rPr>
              <a:t>應對新技術帶來的社會挑戰 我們應運用 </a:t>
            </a:r>
            <a:r>
              <a:rPr lang="en-US" altLang="zh-TW" sz="1600" b="0">
                <a:effectLst/>
              </a:rPr>
              <a:t>AI </a:t>
            </a:r>
            <a:r>
              <a:rPr lang="zh-TW" altLang="en-US" sz="1600" b="0">
                <a:effectLst/>
              </a:rPr>
              <a:t>保護民主和基本權利、提供廣泛獲取 </a:t>
            </a:r>
            <a:r>
              <a:rPr lang="en-US" altLang="zh-TW" sz="1600" b="0">
                <a:effectLst/>
              </a:rPr>
              <a:t>AI </a:t>
            </a:r>
            <a:r>
              <a:rPr lang="zh-TW" altLang="en-US" sz="1600" b="0">
                <a:effectLst/>
              </a:rPr>
              <a:t>技能的機會以促進包容性增長，並且利用 </a:t>
            </a:r>
            <a:r>
              <a:rPr lang="en-US" altLang="zh-TW" sz="1600" b="0">
                <a:effectLst/>
              </a:rPr>
              <a:t>AI </a:t>
            </a:r>
            <a:r>
              <a:rPr lang="zh-TW" altLang="en-US" sz="1600" b="0">
                <a:effectLst/>
              </a:rPr>
              <a:t>的力量推動地球的永續發展，這些都要仰賴政府、企業、及非政府組織一起展開計畫合力推動。</a:t>
            </a:r>
          </a:p>
          <a:p>
            <a:endParaRPr lang="en-US" altLang="zh-TW" sz="1600" b="0">
              <a:effectLst/>
            </a:endParaRPr>
          </a:p>
        </p:txBody>
      </p:sp>
    </p:spTree>
    <p:extLst>
      <p:ext uri="{BB962C8B-B14F-4D97-AF65-F5344CB8AC3E}">
        <p14:creationId xmlns:p14="http://schemas.microsoft.com/office/powerpoint/2010/main" val="18290413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47ED68-CB9B-5B9D-B012-EA9DFD532AE5}"/>
              </a:ext>
            </a:extLst>
          </p:cNvPr>
          <p:cNvSpPr>
            <a:spLocks noGrp="1"/>
          </p:cNvSpPr>
          <p:nvPr>
            <p:ph type="title"/>
          </p:nvPr>
        </p:nvSpPr>
        <p:spPr>
          <a:xfrm>
            <a:off x="179388" y="116632"/>
            <a:ext cx="8264525" cy="720725"/>
          </a:xfrm>
        </p:spPr>
        <p:txBody>
          <a:bodyPr/>
          <a:lstStyle/>
          <a:p>
            <a:r>
              <a:rPr lang="en-US" altLang="zh-TW"/>
              <a:t>Forms of Intelligence: ANI, AGI, SI</a:t>
            </a:r>
            <a:endParaRPr lang="zh-TW" altLang="en-US"/>
          </a:p>
        </p:txBody>
      </p:sp>
      <p:sp>
        <p:nvSpPr>
          <p:cNvPr id="3" name="內容版面配置區 2">
            <a:extLst>
              <a:ext uri="{FF2B5EF4-FFF2-40B4-BE49-F238E27FC236}">
                <a16:creationId xmlns:a16="http://schemas.microsoft.com/office/drawing/2014/main" id="{4E77ABB9-F822-A4A2-9A0F-FEF6FD0245C6}"/>
              </a:ext>
            </a:extLst>
          </p:cNvPr>
          <p:cNvSpPr>
            <a:spLocks noGrp="1"/>
          </p:cNvSpPr>
          <p:nvPr>
            <p:ph idx="1"/>
          </p:nvPr>
        </p:nvSpPr>
        <p:spPr>
          <a:xfrm>
            <a:off x="193989" y="910383"/>
            <a:ext cx="8785100" cy="5947617"/>
          </a:xfrm>
        </p:spPr>
        <p:txBody>
          <a:bodyPr/>
          <a:lstStyle/>
          <a:p>
            <a:pPr algn="l"/>
            <a:r>
              <a:rPr lang="zh-TW" altLang="de-DE" sz="1800" b="1" i="0" u="none" strike="noStrike" baseline="0">
                <a:solidFill>
                  <a:srgbClr val="C00000"/>
                </a:solidFill>
                <a:latin typeface="*PMingLiU-Bold-131899-Identity-H"/>
              </a:rPr>
              <a:t>特定人工智慧</a:t>
            </a:r>
            <a:r>
              <a:rPr lang="de-DE" altLang="zh-TW" sz="1800" b="1" i="0" u="none" strike="noStrike" baseline="0">
                <a:solidFill>
                  <a:srgbClr val="C00000"/>
                </a:solidFill>
                <a:latin typeface="*PMingLiU-Bold-131899-Identity-H"/>
              </a:rPr>
              <a:t>( ANI: </a:t>
            </a:r>
            <a:r>
              <a:rPr lang="en-US" altLang="zh-TW" sz="1800" b="0" i="1" u="none" strike="noStrike" baseline="0">
                <a:solidFill>
                  <a:srgbClr val="C00000"/>
                </a:solidFill>
                <a:latin typeface="MinionPro-It"/>
              </a:rPr>
              <a:t>Artificial narrow intelligence</a:t>
            </a:r>
            <a:r>
              <a:rPr lang="de-DE" altLang="zh-TW" sz="1800" b="1" i="0" u="none" strike="noStrike" baseline="0">
                <a:solidFill>
                  <a:srgbClr val="C00000"/>
                </a:solidFill>
                <a:latin typeface="*PMingLiU-Bold-131899-Identity-H"/>
              </a:rPr>
              <a:t>)</a:t>
            </a:r>
          </a:p>
          <a:p>
            <a:pPr algn="l"/>
            <a:r>
              <a:rPr lang="zh-TW" altLang="en-US" sz="1800" b="1" i="0" u="none" strike="noStrike" baseline="0">
                <a:latin typeface="*PMingLiU-Bold-131899-Identity-H"/>
              </a:rPr>
              <a:t>指的是特定領域</a:t>
            </a:r>
            <a:r>
              <a:rPr lang="en-US" altLang="zh-TW" sz="1800" b="1" i="0" u="none" strike="noStrike" baseline="0">
                <a:latin typeface="*PMingLiU-Bold-131899-Identity-H"/>
              </a:rPr>
              <a:t>( narrow field ) </a:t>
            </a:r>
            <a:r>
              <a:rPr lang="zh-TW" altLang="en-US" sz="1800" b="1" i="0" u="none" strike="noStrike" baseline="0">
                <a:latin typeface="*PMingLiU-Bold-131899-Identity-H"/>
              </a:rPr>
              <a:t>中超越人類專家水準能力與技巧的</a:t>
            </a:r>
            <a:r>
              <a:rPr lang="en-US" altLang="zh-TW" sz="1800" b="1" i="0" u="none" strike="noStrike" baseline="0">
                <a:latin typeface="*PMingLiU-Bold-131899-Identity-H"/>
              </a:rPr>
              <a:t>AI </a:t>
            </a:r>
            <a:r>
              <a:rPr lang="zh-TW" altLang="en-US" sz="1800" b="1" i="0" u="none" strike="noStrike" baseline="0">
                <a:latin typeface="*PMingLiU-Bold-131899-Identity-H"/>
              </a:rPr>
              <a:t>代理人</a:t>
            </a:r>
            <a:r>
              <a:rPr lang="zh-TW" altLang="en-US" sz="1800" b="1" i="0" u="none" strike="noStrike" baseline="0">
                <a:latin typeface="*PMingLiU-Bold-16441-Identity-H"/>
              </a:rPr>
              <a:t>。</a:t>
            </a:r>
            <a:r>
              <a:rPr lang="zh-TW" altLang="en-US" sz="1800" b="1" i="0" u="none" strike="noStrike" baseline="0">
                <a:latin typeface="*PMingLiU-Bold-131899-Identity-H"/>
              </a:rPr>
              <a:t>可將</a:t>
            </a:r>
            <a:r>
              <a:rPr lang="en-US" altLang="zh-TW" sz="1800" b="1" i="0" u="none" strike="noStrike" baseline="0">
                <a:latin typeface="*PMingLiU-Bold-131899-Identity-H"/>
              </a:rPr>
              <a:t>AlphaZero </a:t>
            </a:r>
            <a:r>
              <a:rPr lang="zh-TW" altLang="en-US" sz="1800" b="1" i="0" u="none" strike="noStrike" baseline="0">
                <a:latin typeface="*PMingLiU-Bold-131899-Identity-H"/>
              </a:rPr>
              <a:t>視為圍棋、西洋棋與將棋領域的</a:t>
            </a:r>
            <a:r>
              <a:rPr lang="en-US" altLang="zh-TW" sz="1800" b="1" i="0" u="none" strike="noStrike" baseline="0">
                <a:latin typeface="*PMingLiU-Bold-131899-Identity-H"/>
              </a:rPr>
              <a:t>ANI </a:t>
            </a:r>
            <a:r>
              <a:rPr lang="zh-TW" altLang="en-US" sz="1800" b="1" i="0" u="none" strike="noStrike" baseline="0">
                <a:latin typeface="*PMingLiU-Bold-16441-Identity-H"/>
              </a:rPr>
              <a:t>。</a:t>
            </a:r>
            <a:r>
              <a:rPr lang="zh-TW" altLang="en-US" sz="1800" b="1" i="0" u="none" strike="noStrike" baseline="0">
                <a:latin typeface="*PMingLiU-Bold-131899-Identity-H"/>
              </a:rPr>
              <a:t>對於投資資本而言， 每年皆能達成</a:t>
            </a:r>
            <a:r>
              <a:rPr lang="en-US" altLang="zh-TW" sz="1800" b="1" i="0" u="none" strike="noStrike" baseline="0">
                <a:latin typeface="*PMingLiU-Bold-131899-Identity-H"/>
              </a:rPr>
              <a:t>100</a:t>
            </a:r>
            <a:r>
              <a:rPr lang="zh-TW" altLang="en-US" sz="1800" b="1" i="0" u="none" strike="noStrike" baseline="0">
                <a:latin typeface="*PMingLiU-Bold-131899-Identity-H"/>
              </a:rPr>
              <a:t>％ 淨報酬率的股票演算法交易</a:t>
            </a:r>
            <a:r>
              <a:rPr lang="en-US" altLang="zh-TW" sz="1800" b="1" i="0" u="none" strike="noStrike" baseline="0">
                <a:latin typeface="*PMingLiU-Bold-131899-Identity-H"/>
              </a:rPr>
              <a:t>AI </a:t>
            </a:r>
            <a:r>
              <a:rPr lang="zh-TW" altLang="en-US" sz="1800" b="1" i="0" u="none" strike="noStrike" baseline="0">
                <a:latin typeface="*PMingLiU-Bold-131899-Identity-H"/>
              </a:rPr>
              <a:t>代理人， 可以將其視為</a:t>
            </a:r>
            <a:r>
              <a:rPr lang="en-US" altLang="zh-TW" sz="1800" b="1" i="0" u="none" strike="noStrike" baseline="0">
                <a:latin typeface="*PMingLiU-Bold-131899-Identity-H"/>
              </a:rPr>
              <a:t>ANI </a:t>
            </a:r>
            <a:r>
              <a:rPr lang="zh-TW" altLang="en-US" sz="1800" b="1" i="0" u="none" strike="noStrike" baseline="0">
                <a:latin typeface="*PMingLiU-Bold-16441-Identity-H"/>
              </a:rPr>
              <a:t>。</a:t>
            </a:r>
            <a:endParaRPr lang="en-US" altLang="zh-TW" sz="1800" b="1" i="0" u="none" strike="noStrike" baseline="0">
              <a:latin typeface="*PMingLiU-Bold-16441-Identity-H"/>
            </a:endParaRPr>
          </a:p>
          <a:p>
            <a:pPr algn="l"/>
            <a:endParaRPr lang="zh-TW" altLang="en-US" sz="1800" b="1" i="0" u="none" strike="noStrike" baseline="0">
              <a:latin typeface="*PMingLiU-Bold-16441-Identity-H"/>
            </a:endParaRPr>
          </a:p>
          <a:p>
            <a:pPr algn="l"/>
            <a:r>
              <a:rPr lang="zh-TW" altLang="de-DE" sz="1800" b="1" i="0" u="none" strike="noStrike" baseline="0">
                <a:solidFill>
                  <a:srgbClr val="C00000"/>
                </a:solidFill>
                <a:latin typeface="*PMingLiU-Bold-131899-Identity-H"/>
              </a:rPr>
              <a:t>通用人工智慧</a:t>
            </a:r>
            <a:r>
              <a:rPr lang="de-DE" altLang="zh-TW" sz="1800" b="1" i="0" u="none" strike="noStrike" baseline="0">
                <a:solidFill>
                  <a:srgbClr val="C00000"/>
                </a:solidFill>
                <a:latin typeface="*PMingLiU-Bold-131899-Identity-H"/>
              </a:rPr>
              <a:t>( AGI: </a:t>
            </a:r>
            <a:r>
              <a:rPr lang="en-US" altLang="zh-TW" sz="1800" b="0" i="1" u="none" strike="noStrike" baseline="0">
                <a:solidFill>
                  <a:srgbClr val="C00000"/>
                </a:solidFill>
                <a:latin typeface="MinionPro-It"/>
              </a:rPr>
              <a:t>Artificial general intelligence</a:t>
            </a:r>
            <a:r>
              <a:rPr lang="de-DE" altLang="zh-TW" sz="1800" b="1" i="0" u="none" strike="noStrike" baseline="0">
                <a:solidFill>
                  <a:srgbClr val="C00000"/>
                </a:solidFill>
                <a:latin typeface="*PMingLiU-Bold-131899-Identity-H"/>
              </a:rPr>
              <a:t>)</a:t>
            </a:r>
          </a:p>
          <a:p>
            <a:pPr algn="l"/>
            <a:r>
              <a:rPr lang="zh-TW" altLang="en-US" sz="1800" b="1" i="0" u="none" strike="noStrike" baseline="0">
                <a:latin typeface="*PMingLiU-Bold-131899-Identity-H"/>
              </a:rPr>
              <a:t>指的是任何領域（ 例如西洋棋、數學、寫作或金融） 皆可達到人類水準的智慧， 而在某些領域可能超越人類智慧的</a:t>
            </a:r>
            <a:r>
              <a:rPr lang="en-US" altLang="zh-TW" sz="1800" b="1" i="0" u="none" strike="noStrike" baseline="0">
                <a:latin typeface="*PMingLiU-Bold-131899-Identity-H"/>
              </a:rPr>
              <a:t>AI </a:t>
            </a:r>
            <a:r>
              <a:rPr lang="zh-TW" altLang="en-US" sz="1800" b="1" i="0" u="none" strike="noStrike" baseline="0">
                <a:latin typeface="*PMingLiU-Bold-131899-Identity-H"/>
              </a:rPr>
              <a:t>代理人</a:t>
            </a:r>
            <a:r>
              <a:rPr lang="zh-TW" altLang="en-US" sz="1800" b="1" i="0" u="none" strike="noStrike" baseline="0">
                <a:latin typeface="*PMingLiU-Bold-16441-Identity-H"/>
              </a:rPr>
              <a:t>。</a:t>
            </a:r>
            <a:endParaRPr lang="en-US" altLang="zh-TW" sz="1800" b="1" i="0" u="none" strike="noStrike" baseline="0">
              <a:latin typeface="*PMingLiU-Bold-16441-Identity-H"/>
            </a:endParaRPr>
          </a:p>
          <a:p>
            <a:pPr algn="l"/>
            <a:endParaRPr lang="zh-TW" altLang="en-US" sz="1800" b="1" i="0" u="none" strike="noStrike" baseline="0">
              <a:latin typeface="*PMingLiU-Bold-16441-Identity-H"/>
            </a:endParaRPr>
          </a:p>
          <a:p>
            <a:pPr algn="l"/>
            <a:r>
              <a:rPr lang="zh-TW" altLang="en-US" sz="1800" b="1" i="0" u="none" strike="noStrike" baseline="0">
                <a:solidFill>
                  <a:srgbClr val="C00000"/>
                </a:solidFill>
                <a:latin typeface="*PMingLiU-Bold-131899-Identity-H"/>
              </a:rPr>
              <a:t>超級智慧</a:t>
            </a:r>
            <a:r>
              <a:rPr lang="en-US" altLang="zh-TW" sz="1800" b="1" i="0" u="none" strike="noStrike" baseline="0">
                <a:solidFill>
                  <a:srgbClr val="C00000"/>
                </a:solidFill>
                <a:latin typeface="*PMingLiU-Bold-131899-Identity-H"/>
              </a:rPr>
              <a:t>( SI : </a:t>
            </a:r>
            <a:r>
              <a:rPr lang="en-US" altLang="zh-TW" sz="1800" b="0" i="1" u="none" strike="noStrike" baseline="0">
                <a:solidFill>
                  <a:srgbClr val="C00000"/>
                </a:solidFill>
                <a:latin typeface="MinionPro-It"/>
              </a:rPr>
              <a:t>Superintelligence</a:t>
            </a:r>
            <a:r>
              <a:rPr lang="en-US" altLang="zh-TW" sz="1800" b="1" i="0" u="none" strike="noStrike" baseline="0">
                <a:solidFill>
                  <a:srgbClr val="C00000"/>
                </a:solidFill>
                <a:latin typeface="*PMingLiU-Bold-131899-Identity-H"/>
              </a:rPr>
              <a:t>)</a:t>
            </a:r>
          </a:p>
          <a:p>
            <a:pPr algn="l"/>
            <a:r>
              <a:rPr lang="zh-TW" altLang="en-US" sz="1800" b="1" i="0" u="none" strike="noStrike" baseline="0">
                <a:latin typeface="*PMingLiU-Bold-131899-Identity-H"/>
              </a:rPr>
              <a:t>指的是任何方面皆超越人類智慧水準的智力或</a:t>
            </a:r>
            <a:r>
              <a:rPr lang="en-US" altLang="zh-TW" sz="1800" b="1" i="0" u="none" strike="noStrike" baseline="0">
                <a:latin typeface="*PMingLiU-Bold-131899-Identity-H"/>
              </a:rPr>
              <a:t>AI </a:t>
            </a:r>
            <a:r>
              <a:rPr lang="zh-TW" altLang="en-US" sz="1800" b="1" i="0" u="none" strike="noStrike" baseline="0">
                <a:latin typeface="*PMingLiU-Bold-131899-Identity-H"/>
              </a:rPr>
              <a:t>代理人。  </a:t>
            </a:r>
            <a:endParaRPr lang="en-US" altLang="zh-TW" sz="1800" b="1" i="0" u="none" strike="noStrike" baseline="0">
              <a:latin typeface="*PMingLiU-Bold-131899-Identity-H"/>
            </a:endParaRPr>
          </a:p>
          <a:p>
            <a:pPr algn="l"/>
            <a:endParaRPr lang="en-US" altLang="zh-TW" sz="1800">
              <a:latin typeface="*PMingLiU-Bold-131899-Identity-H"/>
            </a:endParaRPr>
          </a:p>
          <a:p>
            <a:pPr algn="l"/>
            <a:r>
              <a:rPr lang="en-US" altLang="zh-TW" sz="1800" b="1" i="0" u="none" strike="noStrike" baseline="0">
                <a:latin typeface="*PMingLiU-Bold-131899-Identity-H"/>
              </a:rPr>
              <a:t>ANI </a:t>
            </a:r>
            <a:r>
              <a:rPr lang="zh-TW" altLang="en-US" sz="1800" b="1" i="0" u="none" strike="noStrike" baseline="0">
                <a:latin typeface="*PMingLiU-Bold-131899-Identity-H"/>
              </a:rPr>
              <a:t>能夠於特定領域以高於人類水準達成復雜目標</a:t>
            </a:r>
            <a:r>
              <a:rPr lang="zh-TW" altLang="en-US" sz="1800" b="1" i="0" u="none" strike="noStrike" baseline="0">
                <a:latin typeface="*PMingLiU-Bold-16441-Identity-H"/>
              </a:rPr>
              <a:t>。</a:t>
            </a:r>
            <a:r>
              <a:rPr lang="en-US" altLang="zh-TW" sz="1800" b="1" i="0" u="none" strike="noStrike" baseline="0">
                <a:latin typeface="*PMingLiU-Bold-131899-Identity-H"/>
              </a:rPr>
              <a:t>AGI </a:t>
            </a:r>
            <a:r>
              <a:rPr lang="zh-TW" altLang="en-US" sz="1800" b="1" i="0" u="none" strike="noStrike" baseline="0">
                <a:latin typeface="*PMingLiU-Bold-131899-Identity-H"/>
              </a:rPr>
              <a:t>能在廣泛的領域中與人類</a:t>
            </a:r>
            <a:r>
              <a:rPr lang="zh-TW" altLang="en-US" sz="1800" b="1" i="0" u="none" strike="noStrike" baseline="0">
                <a:latin typeface="*PMingLiU-Bold-16441-Identity-H"/>
              </a:rPr>
              <a:t>一</a:t>
            </a:r>
            <a:r>
              <a:rPr lang="zh-TW" altLang="en-US" sz="1800" b="1" i="0" u="none" strike="noStrike" baseline="0">
                <a:latin typeface="*PMingLiU-Bold-131899-Identity-H"/>
              </a:rPr>
              <a:t>樣出色的達成複雜目標</a:t>
            </a:r>
            <a:r>
              <a:rPr lang="zh-TW" altLang="en-US" sz="1800" b="1" i="0" u="none" strike="noStrike" baseline="0">
                <a:latin typeface="*PMingLiU-Bold-16441-Identity-H"/>
              </a:rPr>
              <a:t>。</a:t>
            </a:r>
            <a:endParaRPr lang="en-US" altLang="zh-TW" sz="1800" b="1" i="0" u="none" strike="noStrike" baseline="0">
              <a:latin typeface="*PMingLiU-Bold-16441-Identity-H"/>
            </a:endParaRPr>
          </a:p>
          <a:p>
            <a:pPr algn="l"/>
            <a:r>
              <a:rPr lang="zh-TW" altLang="en-US" sz="1800" b="1" i="0" u="none" strike="noStrike" baseline="0">
                <a:latin typeface="*PMingLiU-Bold-131899-Identity-H"/>
              </a:rPr>
              <a:t>在幾乎所有能夠想到的領域中達成複雜目標而言， 超級智慧的表現優於任何人， 茜至超越人類群體。前面提及的超級智慧定義與</a:t>
            </a:r>
            <a:r>
              <a:rPr lang="en-US" altLang="zh-TW" sz="1800" b="1" i="0" u="none" strike="noStrike" baseline="0">
                <a:latin typeface="*PMingLiU-Bold-131899-Identity-H"/>
              </a:rPr>
              <a:t>Bostrom </a:t>
            </a:r>
            <a:r>
              <a:rPr lang="zh-TW" altLang="en-US" sz="1800" b="1" i="0" u="none" strike="noStrike" baseline="0">
                <a:latin typeface="*PMingLiU-Bold-131899-Identity-H"/>
              </a:rPr>
              <a:t>在</a:t>
            </a:r>
            <a:r>
              <a:rPr lang="en-US" altLang="zh-TW" sz="1800" b="1" i="0" u="none" strike="noStrike" baseline="0">
                <a:latin typeface="*PMingLiU-Bold-131899-Identity-H"/>
              </a:rPr>
              <a:t>2014</a:t>
            </a:r>
            <a:r>
              <a:rPr lang="zh-TW" altLang="en-US" sz="1800" b="1" i="0" u="none" strike="noStrike" baseline="0">
                <a:latin typeface="*PMingLiU-Bold-131899-Identity-H"/>
              </a:rPr>
              <a:t>年</a:t>
            </a:r>
            <a:r>
              <a:rPr lang="en-US" altLang="zh-TW" sz="1800" b="1" i="0" u="none" strike="noStrike" baseline="0">
                <a:latin typeface="*PMingLiU-Bold-131899-Identity-H"/>
              </a:rPr>
              <a:t>《Superintelligence 》</a:t>
            </a:r>
            <a:r>
              <a:rPr lang="zh-TW" altLang="en-US" sz="1800" b="1" i="0" u="none" strike="noStrike" baseline="0">
                <a:latin typeface="*PMingLiU-Bold-131899-Identity-H"/>
              </a:rPr>
              <a:t>著作中提到的定義雷同：</a:t>
            </a:r>
            <a:endParaRPr lang="en-US" altLang="zh-TW" sz="1800" b="1" i="0" u="none" strike="noStrike" baseline="0">
              <a:latin typeface="*PMingLiU-Bold-131899-Identity-H"/>
            </a:endParaRPr>
          </a:p>
          <a:p>
            <a:pPr algn="l"/>
            <a:endParaRPr lang="zh-TW" altLang="en-US" sz="1800" b="1" i="0" u="none" strike="noStrike" baseline="0">
              <a:latin typeface="*PMingLiU-Bold-131899-Identity-H"/>
            </a:endParaRPr>
          </a:p>
          <a:p>
            <a:pPr algn="l"/>
            <a:r>
              <a:rPr lang="zh-TW" altLang="en-US" sz="1800" b="1" i="0" u="none" strike="noStrike" baseline="0">
                <a:latin typeface="*PMingLiU-Bold-131899-Identity-H"/>
              </a:rPr>
              <a:t>可以將超級智慧初步定義為</a:t>
            </a:r>
            <a:r>
              <a:rPr lang="en-US" altLang="zh-TW" sz="1800" b="1" i="0" u="none" strike="noStrike" baseline="0">
                <a:latin typeface="*PMingLiU-Bold-131899-Identity-H"/>
              </a:rPr>
              <a:t>: </a:t>
            </a:r>
            <a:r>
              <a:rPr lang="zh-TW" altLang="en-US" sz="1800" b="1" i="0" u="none" strike="noStrike" baseline="0">
                <a:solidFill>
                  <a:srgbClr val="FF0000"/>
                </a:solidFill>
                <a:latin typeface="*PMingLiU-Bold-131899-Identity-H"/>
              </a:rPr>
              <a:t>在幾乎所有關注領域中極度超越人類認知能力的任何智力。</a:t>
            </a:r>
            <a:endParaRPr lang="zh-TW" altLang="en-US">
              <a:solidFill>
                <a:srgbClr val="FF0000"/>
              </a:solidFill>
            </a:endParaRPr>
          </a:p>
        </p:txBody>
      </p:sp>
    </p:spTree>
    <p:extLst>
      <p:ext uri="{BB962C8B-B14F-4D97-AF65-F5344CB8AC3E}">
        <p14:creationId xmlns:p14="http://schemas.microsoft.com/office/powerpoint/2010/main" val="196580123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E015E0-0F34-3E6F-E331-23D6937682B7}"/>
              </a:ext>
            </a:extLst>
          </p:cNvPr>
          <p:cNvSpPr>
            <a:spLocks noGrp="1"/>
          </p:cNvSpPr>
          <p:nvPr>
            <p:ph type="title"/>
          </p:nvPr>
        </p:nvSpPr>
        <p:spPr/>
        <p:txBody>
          <a:bodyPr/>
          <a:lstStyle/>
          <a:p>
            <a:r>
              <a:rPr lang="zh-TW" altLang="en-US"/>
              <a:t>國際倡議 </a:t>
            </a:r>
            <a:r>
              <a:rPr lang="en-US" altLang="zh-TW">
                <a:solidFill>
                  <a:srgbClr val="00B0F0"/>
                </a:solidFill>
              </a:rPr>
              <a:t>AI </a:t>
            </a:r>
            <a:r>
              <a:rPr lang="zh-TW" altLang="en-US">
                <a:solidFill>
                  <a:srgbClr val="00B0F0"/>
                </a:solidFill>
              </a:rPr>
              <a:t>治理</a:t>
            </a:r>
            <a:r>
              <a:rPr lang="zh-TW" altLang="en-US"/>
              <a:t>，</a:t>
            </a:r>
            <a:r>
              <a:rPr lang="en-US" altLang="zh-TW"/>
              <a:t>AIMS </a:t>
            </a:r>
            <a:r>
              <a:rPr lang="zh-TW" altLang="en-US"/>
              <a:t>奠定基石</a:t>
            </a:r>
          </a:p>
        </p:txBody>
      </p:sp>
      <p:sp>
        <p:nvSpPr>
          <p:cNvPr id="3" name="內容版面配置區 2">
            <a:extLst>
              <a:ext uri="{FF2B5EF4-FFF2-40B4-BE49-F238E27FC236}">
                <a16:creationId xmlns:a16="http://schemas.microsoft.com/office/drawing/2014/main" id="{08E50C19-5904-3632-A4B0-929A82D0F22C}"/>
              </a:ext>
            </a:extLst>
          </p:cNvPr>
          <p:cNvSpPr>
            <a:spLocks noGrp="1"/>
          </p:cNvSpPr>
          <p:nvPr>
            <p:ph idx="1"/>
          </p:nvPr>
        </p:nvSpPr>
        <p:spPr>
          <a:xfrm>
            <a:off x="112245" y="980728"/>
            <a:ext cx="8919509" cy="5040312"/>
          </a:xfrm>
        </p:spPr>
        <p:txBody>
          <a:bodyPr/>
          <a:lstStyle/>
          <a:p>
            <a:r>
              <a:rPr lang="en-US" altLang="zh-TW" sz="1600"/>
              <a:t>AI </a:t>
            </a:r>
            <a:r>
              <a:rPr lang="zh-TW" altLang="en-US" sz="1600"/>
              <a:t>業界對於 </a:t>
            </a:r>
            <a:r>
              <a:rPr lang="en-US" altLang="zh-TW" sz="1600"/>
              <a:t>Responsible</a:t>
            </a:r>
            <a:r>
              <a:rPr lang="zh-TW" altLang="en-US" sz="1600"/>
              <a:t>／</a:t>
            </a:r>
            <a:r>
              <a:rPr lang="en-US" altLang="zh-TW" sz="1600"/>
              <a:t>Trustworthy AI </a:t>
            </a:r>
            <a:r>
              <a:rPr lang="zh-TW" altLang="en-US" sz="1600"/>
              <a:t>匯聚共識之際，聯合國（</a:t>
            </a:r>
            <a:r>
              <a:rPr lang="en-US" altLang="zh-TW" sz="1600"/>
              <a:t>UN</a:t>
            </a:r>
            <a:r>
              <a:rPr lang="zh-TW" altLang="en-US" sz="1600"/>
              <a:t>）大會更於 </a:t>
            </a:r>
            <a:r>
              <a:rPr lang="en-US" altLang="zh-TW" sz="1600"/>
              <a:t>2024 </a:t>
            </a:r>
            <a:r>
              <a:rPr lang="zh-TW" altLang="en-US" sz="1600"/>
              <a:t>年 </a:t>
            </a:r>
            <a:r>
              <a:rPr lang="en-US" altLang="zh-TW" sz="1600"/>
              <a:t>3 </a:t>
            </a:r>
            <a:r>
              <a:rPr lang="zh-TW" altLang="en-US" sz="1600"/>
              <a:t>月發佈「抓住安全、可靠和值得信賴的人工智慧系統帶來的機遇，促進可持續發展」的大會會議決議，決議中陳述 </a:t>
            </a:r>
            <a:r>
              <a:rPr lang="en-US" altLang="zh-TW" sz="1600">
                <a:solidFill>
                  <a:schemeClr val="accent2"/>
                </a:solidFill>
              </a:rPr>
              <a:t>AI </a:t>
            </a:r>
            <a:r>
              <a:rPr lang="zh-TW" altLang="en-US" sz="1600">
                <a:solidFill>
                  <a:schemeClr val="accent2"/>
                </a:solidFill>
              </a:rPr>
              <a:t>治理（</a:t>
            </a:r>
            <a:r>
              <a:rPr lang="en-US" altLang="zh-TW" sz="1600">
                <a:solidFill>
                  <a:schemeClr val="accent2"/>
                </a:solidFill>
              </a:rPr>
              <a:t>AI Governance</a:t>
            </a:r>
            <a:r>
              <a:rPr lang="zh-TW" altLang="en-US" sz="1600">
                <a:solidFill>
                  <a:schemeClr val="accent2"/>
                </a:solidFill>
              </a:rPr>
              <a:t>）</a:t>
            </a:r>
            <a:r>
              <a:rPr lang="zh-TW" altLang="en-US" sz="1600"/>
              <a:t>的重要，並回顧 </a:t>
            </a:r>
            <a:r>
              <a:rPr lang="en-US" altLang="zh-TW" sz="1600"/>
              <a:t>2023 </a:t>
            </a:r>
            <a:r>
              <a:rPr lang="zh-TW" altLang="en-US" sz="1600"/>
              <a:t>年 </a:t>
            </a:r>
            <a:r>
              <a:rPr lang="en-US" altLang="zh-TW" sz="1600"/>
              <a:t>12 </a:t>
            </a:r>
            <a:r>
              <a:rPr lang="zh-TW" altLang="en-US" sz="1600"/>
              <a:t>月由聯合國高級別 </a:t>
            </a:r>
            <a:r>
              <a:rPr lang="en-US" altLang="zh-TW" sz="1600"/>
              <a:t>AI </a:t>
            </a:r>
            <a:r>
              <a:rPr lang="zh-TW" altLang="en-US" sz="1600"/>
              <a:t>諮詢機構（</a:t>
            </a:r>
            <a:r>
              <a:rPr lang="en-US" altLang="zh-TW" sz="1600"/>
              <a:t>AI Advisory Body</a:t>
            </a:r>
            <a:r>
              <a:rPr lang="zh-TW" altLang="en-US" sz="1600"/>
              <a:t>，</a:t>
            </a:r>
            <a:r>
              <a:rPr lang="en-US" altLang="zh-TW" sz="1600"/>
              <a:t>AIAB</a:t>
            </a:r>
            <a:r>
              <a:rPr lang="zh-TW" altLang="en-US" sz="1600"/>
              <a:t>）發佈了「為人類治理人工智慧（</a:t>
            </a:r>
            <a:r>
              <a:rPr lang="en-US" altLang="zh-TW" sz="1600"/>
              <a:t>Governing AI for Humanity</a:t>
            </a:r>
            <a:r>
              <a:rPr lang="zh-TW" altLang="en-US" sz="1600"/>
              <a:t>）」的暫行報告；</a:t>
            </a:r>
            <a:endParaRPr lang="en-US" altLang="zh-TW" sz="1600"/>
          </a:p>
          <a:p>
            <a:r>
              <a:rPr lang="zh-TW" altLang="en-US" sz="1600"/>
              <a:t>報告中，識別了 </a:t>
            </a:r>
            <a:r>
              <a:rPr lang="en-US" altLang="zh-TW" sz="1600"/>
              <a:t>AI </a:t>
            </a:r>
            <a:r>
              <a:rPr lang="zh-TW" altLang="en-US" sz="1600"/>
              <a:t>治理的指導原則，涵蓋包容性（</a:t>
            </a:r>
            <a:r>
              <a:rPr lang="en-US" altLang="zh-TW" sz="1600"/>
              <a:t>Inclusivity)</a:t>
            </a:r>
            <a:r>
              <a:rPr lang="zh-TW" altLang="en-US" sz="1600"/>
              <a:t>、公共利益、資料治理的中心地位、普遍性、網路化和多利害相關者（</a:t>
            </a:r>
            <a:r>
              <a:rPr lang="en-US" altLang="zh-TW" sz="1600"/>
              <a:t>multistakeholder</a:t>
            </a:r>
            <a:r>
              <a:rPr lang="zh-TW" altLang="en-US" sz="1600"/>
              <a:t>）、國際法（</a:t>
            </a:r>
            <a:r>
              <a:rPr lang="en-US" altLang="zh-TW" sz="1600"/>
              <a:t>International Law</a:t>
            </a:r>
            <a:r>
              <a:rPr lang="zh-TW" altLang="en-US" sz="1600"/>
              <a:t>）等與機構或組織功能（</a:t>
            </a:r>
            <a:r>
              <a:rPr lang="en-US" altLang="zh-TW" sz="1600"/>
              <a:t>Institutional Functions</a:t>
            </a:r>
            <a:r>
              <a:rPr lang="zh-TW" altLang="en-US" sz="1600"/>
              <a:t>），以指導建立新的全球 </a:t>
            </a:r>
            <a:r>
              <a:rPr lang="en-US" altLang="zh-TW" sz="1600"/>
              <a:t>AI </a:t>
            </a:r>
            <a:r>
              <a:rPr lang="zh-TW" altLang="en-US" sz="1600"/>
              <a:t>治理機構。</a:t>
            </a:r>
          </a:p>
          <a:p>
            <a:endParaRPr lang="zh-TW" altLang="en-US" sz="1600"/>
          </a:p>
        </p:txBody>
      </p:sp>
      <p:sp>
        <p:nvSpPr>
          <p:cNvPr id="5" name="文字方塊 4">
            <a:extLst>
              <a:ext uri="{FF2B5EF4-FFF2-40B4-BE49-F238E27FC236}">
                <a16:creationId xmlns:a16="http://schemas.microsoft.com/office/drawing/2014/main" id="{A07CB7C8-67FC-D951-F7FD-B54253C6F618}"/>
              </a:ext>
            </a:extLst>
          </p:cNvPr>
          <p:cNvSpPr txBox="1"/>
          <p:nvPr/>
        </p:nvSpPr>
        <p:spPr>
          <a:xfrm>
            <a:off x="3059832" y="735219"/>
            <a:ext cx="6390456" cy="215444"/>
          </a:xfrm>
          <a:prstGeom prst="rect">
            <a:avLst/>
          </a:prstGeom>
          <a:noFill/>
        </p:spPr>
        <p:txBody>
          <a:bodyPr wrap="square">
            <a:spAutoFit/>
          </a:bodyPr>
          <a:lstStyle/>
          <a:p>
            <a:r>
              <a:rPr lang="zh-TW" altLang="en-US" sz="800"/>
              <a:t>國際倡議 </a:t>
            </a:r>
            <a:r>
              <a:rPr lang="en-US" altLang="zh-TW" sz="800"/>
              <a:t>AI </a:t>
            </a:r>
            <a:r>
              <a:rPr lang="zh-TW" altLang="en-US" sz="800"/>
              <a:t>治理，</a:t>
            </a:r>
            <a:r>
              <a:rPr lang="en-US" altLang="zh-TW" sz="800"/>
              <a:t>AIMS </a:t>
            </a:r>
            <a:r>
              <a:rPr lang="zh-TW" altLang="en-US" sz="800"/>
              <a:t>奠定基石 </a:t>
            </a:r>
            <a:r>
              <a:rPr lang="en-US" altLang="zh-TW" sz="800"/>
              <a:t>https://www.cio.com.tw/international-initiative-ai-governance-aims-lays-the-cornerstone/</a:t>
            </a:r>
            <a:endParaRPr lang="zh-TW" altLang="en-US" sz="800"/>
          </a:p>
        </p:txBody>
      </p:sp>
      <p:pic>
        <p:nvPicPr>
          <p:cNvPr id="6" name="圖片 5">
            <a:extLst>
              <a:ext uri="{FF2B5EF4-FFF2-40B4-BE49-F238E27FC236}">
                <a16:creationId xmlns:a16="http://schemas.microsoft.com/office/drawing/2014/main" id="{CDC6FCD6-6603-CC12-107C-33CD404EF293}"/>
              </a:ext>
            </a:extLst>
          </p:cNvPr>
          <p:cNvPicPr>
            <a:picLocks noChangeAspect="1"/>
          </p:cNvPicPr>
          <p:nvPr/>
        </p:nvPicPr>
        <p:blipFill>
          <a:blip r:embed="rId2"/>
          <a:stretch>
            <a:fillRect/>
          </a:stretch>
        </p:blipFill>
        <p:spPr>
          <a:xfrm>
            <a:off x="1835696" y="3016032"/>
            <a:ext cx="4752528" cy="3834197"/>
          </a:xfrm>
          <a:prstGeom prst="rect">
            <a:avLst/>
          </a:prstGeom>
        </p:spPr>
      </p:pic>
    </p:spTree>
    <p:extLst>
      <p:ext uri="{BB962C8B-B14F-4D97-AF65-F5344CB8AC3E}">
        <p14:creationId xmlns:p14="http://schemas.microsoft.com/office/powerpoint/2010/main" val="272614625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37C055-5ADA-779F-2D72-E3317F5F3F1F}"/>
              </a:ext>
            </a:extLst>
          </p:cNvPr>
          <p:cNvSpPr>
            <a:spLocks noGrp="1"/>
          </p:cNvSpPr>
          <p:nvPr>
            <p:ph type="title"/>
          </p:nvPr>
        </p:nvSpPr>
        <p:spPr>
          <a:xfrm>
            <a:off x="0" y="89296"/>
            <a:ext cx="9252520" cy="891432"/>
          </a:xfrm>
        </p:spPr>
        <p:txBody>
          <a:bodyPr/>
          <a:lstStyle/>
          <a:p>
            <a:r>
              <a:rPr lang="zh-TW" altLang="en-US" sz="3200"/>
              <a:t>國際標準組織的 </a:t>
            </a:r>
            <a:r>
              <a:rPr lang="en-US" altLang="zh-TW" sz="3200"/>
              <a:t>AI </a:t>
            </a:r>
            <a:r>
              <a:rPr lang="zh-TW" altLang="en-US" sz="3200"/>
              <a:t>治理</a:t>
            </a:r>
            <a:r>
              <a:rPr lang="zh-TW" altLang="en-US" sz="3200">
                <a:solidFill>
                  <a:schemeClr val="accent2"/>
                </a:solidFill>
              </a:rPr>
              <a:t>（</a:t>
            </a:r>
            <a:r>
              <a:rPr lang="en-US" altLang="zh-TW" sz="3200">
                <a:solidFill>
                  <a:schemeClr val="accent2"/>
                </a:solidFill>
              </a:rPr>
              <a:t>AI Governance</a:t>
            </a:r>
            <a:r>
              <a:rPr lang="zh-TW" altLang="en-US" sz="3200">
                <a:solidFill>
                  <a:schemeClr val="accent2"/>
                </a:solidFill>
              </a:rPr>
              <a:t>）</a:t>
            </a:r>
            <a:r>
              <a:rPr lang="zh-TW" altLang="en-US" sz="3200"/>
              <a:t>模型</a:t>
            </a:r>
          </a:p>
        </p:txBody>
      </p:sp>
      <p:sp>
        <p:nvSpPr>
          <p:cNvPr id="3" name="內容版面配置區 2">
            <a:extLst>
              <a:ext uri="{FF2B5EF4-FFF2-40B4-BE49-F238E27FC236}">
                <a16:creationId xmlns:a16="http://schemas.microsoft.com/office/drawing/2014/main" id="{500CCCDF-7AD7-710F-BCA2-70179FB901F6}"/>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858C9499-3857-45E4-5B6F-4C153C3B59C3}"/>
              </a:ext>
            </a:extLst>
          </p:cNvPr>
          <p:cNvPicPr>
            <a:picLocks noChangeAspect="1"/>
          </p:cNvPicPr>
          <p:nvPr/>
        </p:nvPicPr>
        <p:blipFill>
          <a:blip r:embed="rId2"/>
          <a:stretch>
            <a:fillRect/>
          </a:stretch>
        </p:blipFill>
        <p:spPr>
          <a:xfrm>
            <a:off x="0" y="1556792"/>
            <a:ext cx="9144000" cy="4939903"/>
          </a:xfrm>
          <a:prstGeom prst="rect">
            <a:avLst/>
          </a:prstGeom>
        </p:spPr>
      </p:pic>
    </p:spTree>
    <p:extLst>
      <p:ext uri="{BB962C8B-B14F-4D97-AF65-F5344CB8AC3E}">
        <p14:creationId xmlns:p14="http://schemas.microsoft.com/office/powerpoint/2010/main" val="210275255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B74931-FBB0-88E7-0B10-50AC2986B39F}"/>
              </a:ext>
            </a:extLst>
          </p:cNvPr>
          <p:cNvSpPr>
            <a:spLocks noGrp="1"/>
          </p:cNvSpPr>
          <p:nvPr>
            <p:ph type="title"/>
          </p:nvPr>
        </p:nvSpPr>
        <p:spPr/>
        <p:txBody>
          <a:bodyPr/>
          <a:lstStyle/>
          <a:p>
            <a:r>
              <a:rPr lang="zh-TW" altLang="en-US"/>
              <a:t>企業數位資料治理藍圖</a:t>
            </a:r>
          </a:p>
        </p:txBody>
      </p:sp>
      <p:sp>
        <p:nvSpPr>
          <p:cNvPr id="3" name="內容版面配置區 2">
            <a:extLst>
              <a:ext uri="{FF2B5EF4-FFF2-40B4-BE49-F238E27FC236}">
                <a16:creationId xmlns:a16="http://schemas.microsoft.com/office/drawing/2014/main" id="{D4B9D722-DD3A-ABAE-469A-5D8B9DA1353D}"/>
              </a:ext>
            </a:extLst>
          </p:cNvPr>
          <p:cNvSpPr>
            <a:spLocks noGrp="1"/>
          </p:cNvSpPr>
          <p:nvPr>
            <p:ph idx="1"/>
          </p:nvPr>
        </p:nvSpPr>
        <p:spPr/>
        <p:txBody>
          <a:bodyPr/>
          <a:lstStyle/>
          <a:p>
            <a:r>
              <a:rPr lang="zh-TW" altLang="en-US" sz="1400"/>
              <a:t>資料治理觀念漸漸被企業重視，但是怎樣建構一套適合企業的資料治理制度與方法也就成為企業的命題。企業數位資料治理藍圖提出一套建構資料治理的方法，透過二建設四制度來涵蓋整套制度，為企業提供一套資料治理制度建立的步驟方法。</a:t>
            </a:r>
          </a:p>
        </p:txBody>
      </p:sp>
      <p:sp>
        <p:nvSpPr>
          <p:cNvPr id="6" name="AutoShape 2">
            <a:extLst>
              <a:ext uri="{FF2B5EF4-FFF2-40B4-BE49-F238E27FC236}">
                <a16:creationId xmlns:a16="http://schemas.microsoft.com/office/drawing/2014/main" id="{1FC4FF04-0ED4-D88D-27E6-F147EAC6A50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圖片 6">
            <a:extLst>
              <a:ext uri="{FF2B5EF4-FFF2-40B4-BE49-F238E27FC236}">
                <a16:creationId xmlns:a16="http://schemas.microsoft.com/office/drawing/2014/main" id="{76E6D8EF-128D-A5E1-878A-4F44846E7BB6}"/>
              </a:ext>
            </a:extLst>
          </p:cNvPr>
          <p:cNvPicPr>
            <a:picLocks noChangeAspect="1"/>
          </p:cNvPicPr>
          <p:nvPr/>
        </p:nvPicPr>
        <p:blipFill>
          <a:blip r:embed="rId2"/>
          <a:stretch>
            <a:fillRect/>
          </a:stretch>
        </p:blipFill>
        <p:spPr>
          <a:xfrm>
            <a:off x="35496" y="2028329"/>
            <a:ext cx="9144000" cy="4829671"/>
          </a:xfrm>
          <a:prstGeom prst="rect">
            <a:avLst/>
          </a:prstGeom>
        </p:spPr>
      </p:pic>
    </p:spTree>
    <p:extLst>
      <p:ext uri="{BB962C8B-B14F-4D97-AF65-F5344CB8AC3E}">
        <p14:creationId xmlns:p14="http://schemas.microsoft.com/office/powerpoint/2010/main" val="272591842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0F851AE-B371-1C58-8FCF-AA0BCB9AAAE8}"/>
              </a:ext>
            </a:extLst>
          </p:cNvPr>
          <p:cNvSpPr>
            <a:spLocks noGrp="1"/>
          </p:cNvSpPr>
          <p:nvPr>
            <p:ph type="title"/>
          </p:nvPr>
        </p:nvSpPr>
        <p:spPr>
          <a:xfrm>
            <a:off x="217854" y="89297"/>
            <a:ext cx="8264525" cy="531392"/>
          </a:xfrm>
        </p:spPr>
        <p:txBody>
          <a:bodyPr/>
          <a:lstStyle/>
          <a:p>
            <a:r>
              <a:rPr lang="zh-TW" altLang="en-US" b="1" i="0">
                <a:solidFill>
                  <a:srgbClr val="333333"/>
                </a:solidFill>
                <a:effectLst/>
                <a:latin typeface="Open Sans" panose="020B0606030504020204" pitchFamily="34" charset="0"/>
              </a:rPr>
              <a:t>流氓</a:t>
            </a:r>
            <a:r>
              <a:rPr lang="en-US" altLang="zh-TW" b="1" i="0">
                <a:solidFill>
                  <a:srgbClr val="333333"/>
                </a:solidFill>
                <a:effectLst/>
                <a:latin typeface="Open Sans" panose="020B0606030504020204" pitchFamily="34" charset="0"/>
              </a:rPr>
              <a:t>/</a:t>
            </a:r>
            <a:r>
              <a:rPr lang="zh-TW" altLang="en-US" b="0" i="0">
                <a:solidFill>
                  <a:srgbClr val="4D5156"/>
                </a:solidFill>
                <a:effectLst/>
                <a:latin typeface="Arial" panose="020B0604020202020204" pitchFamily="34" charset="0"/>
              </a:rPr>
              <a:t>不肖 </a:t>
            </a:r>
            <a:r>
              <a:rPr lang="en-US" altLang="zh-TW" i="0">
                <a:solidFill>
                  <a:srgbClr val="FF0000"/>
                </a:solidFill>
                <a:effectLst/>
                <a:latin typeface="Arial" panose="020B0604020202020204" pitchFamily="34" charset="0"/>
              </a:rPr>
              <a:t>Rogue </a:t>
            </a:r>
            <a:r>
              <a:rPr lang="en-US" altLang="zh-TW" i="0">
                <a:solidFill>
                  <a:srgbClr val="FF0000"/>
                </a:solidFill>
                <a:effectLst/>
                <a:latin typeface="Open Sans" panose="020B0606030504020204" pitchFamily="34" charset="0"/>
              </a:rPr>
              <a:t>AI</a:t>
            </a:r>
            <a:endParaRPr lang="zh-TW" altLang="en-US">
              <a:solidFill>
                <a:srgbClr val="FF0000"/>
              </a:solidFill>
            </a:endParaRPr>
          </a:p>
        </p:txBody>
      </p:sp>
      <p:sp>
        <p:nvSpPr>
          <p:cNvPr id="3" name="內容版面配置區 2">
            <a:extLst>
              <a:ext uri="{FF2B5EF4-FFF2-40B4-BE49-F238E27FC236}">
                <a16:creationId xmlns:a16="http://schemas.microsoft.com/office/drawing/2014/main" id="{510A292A-FB2D-7C47-4D75-81AF57DE40E9}"/>
              </a:ext>
            </a:extLst>
          </p:cNvPr>
          <p:cNvSpPr>
            <a:spLocks noGrp="1"/>
          </p:cNvSpPr>
          <p:nvPr>
            <p:ph idx="1"/>
          </p:nvPr>
        </p:nvSpPr>
        <p:spPr>
          <a:xfrm>
            <a:off x="188995" y="980728"/>
            <a:ext cx="8919509" cy="5976664"/>
          </a:xfrm>
        </p:spPr>
        <p:txBody>
          <a:bodyPr/>
          <a:lstStyle/>
          <a:p>
            <a:r>
              <a:rPr lang="zh-TW" altLang="en-US" sz="1400" b="0" i="0">
                <a:solidFill>
                  <a:srgbClr val="4D5156"/>
                </a:solidFill>
                <a:effectLst/>
                <a:latin typeface="Arial" panose="020B0604020202020204" pitchFamily="34" charset="0"/>
              </a:rPr>
              <a:t>「不肖</a:t>
            </a:r>
            <a:r>
              <a:rPr lang="en-US" altLang="zh-TW" sz="1400" b="0" i="0">
                <a:solidFill>
                  <a:srgbClr val="D93025"/>
                </a:solidFill>
                <a:effectLst/>
                <a:latin typeface="Arial" panose="020B0604020202020204" pitchFamily="34" charset="0"/>
              </a:rPr>
              <a:t>AI</a:t>
            </a:r>
            <a:r>
              <a:rPr lang="zh-TW" altLang="en-US" sz="1400" b="0" i="0">
                <a:solidFill>
                  <a:srgbClr val="4D5156"/>
                </a:solidFill>
                <a:effectLst/>
                <a:latin typeface="Arial" panose="020B0604020202020204" pitchFamily="34" charset="0"/>
              </a:rPr>
              <a:t>」</a:t>
            </a:r>
            <a:r>
              <a:rPr lang="en-US" altLang="zh-TW" sz="1400" b="0" i="0">
                <a:solidFill>
                  <a:srgbClr val="4D5156"/>
                </a:solidFill>
                <a:effectLst/>
                <a:latin typeface="Arial" panose="020B0604020202020204" pitchFamily="34" charset="0"/>
              </a:rPr>
              <a:t>(</a:t>
            </a:r>
            <a:r>
              <a:rPr lang="en-US" altLang="zh-TW" sz="1400" b="0" i="0">
                <a:solidFill>
                  <a:srgbClr val="D93025"/>
                </a:solidFill>
                <a:effectLst/>
                <a:latin typeface="Arial" panose="020B0604020202020204" pitchFamily="34" charset="0"/>
              </a:rPr>
              <a:t>Rogue AI</a:t>
            </a:r>
            <a:r>
              <a:rPr lang="en-US" altLang="zh-TW" sz="1400" b="0" i="0">
                <a:solidFill>
                  <a:srgbClr val="4D5156"/>
                </a:solidFill>
                <a:effectLst/>
                <a:latin typeface="Arial" panose="020B0604020202020204" pitchFamily="34" charset="0"/>
              </a:rPr>
              <a:t>) </a:t>
            </a:r>
            <a:r>
              <a:rPr lang="zh-TW" altLang="en-US" sz="1400" b="0" i="0">
                <a:solidFill>
                  <a:srgbClr val="4D5156"/>
                </a:solidFill>
                <a:effectLst/>
                <a:latin typeface="Arial" panose="020B0604020202020204" pitchFamily="34" charset="0"/>
              </a:rPr>
              <a:t>指的是那些行為不符合其創造者、使用者或人類整體利益的人工智慧系統。</a:t>
            </a:r>
            <a:endParaRPr lang="en-US" altLang="zh-TW" sz="1400" b="0" i="0">
              <a:solidFill>
                <a:srgbClr val="4D5156"/>
              </a:solidFill>
              <a:effectLst/>
              <a:latin typeface="Arial" panose="020B0604020202020204" pitchFamily="34" charset="0"/>
            </a:endParaRPr>
          </a:p>
          <a:p>
            <a:pPr marL="285750" indent="-285750" algn="l">
              <a:buFont typeface="Arial" panose="020B0604020202020204" pitchFamily="34" charset="0"/>
              <a:buChar char="•"/>
            </a:pPr>
            <a:r>
              <a:rPr lang="zh-TW" altLang="en-US" sz="1400" b="0">
                <a:solidFill>
                  <a:srgbClr val="07053A"/>
                </a:solidFill>
                <a:latin typeface="Greycliff CF"/>
              </a:rPr>
              <a:t>流氓人工智慧是指行為不可預測、惡意或違反其原始程式設計的人工智慧系統。流氓人工智慧一詞描述了一種</a:t>
            </a:r>
            <a:r>
              <a:rPr lang="zh-TW" altLang="en-US" sz="1400" b="0">
                <a:solidFill>
                  <a:srgbClr val="C00000"/>
                </a:solidFill>
                <a:latin typeface="Greycliff CF"/>
              </a:rPr>
              <a:t>「瘋狂」的人工智慧</a:t>
            </a:r>
            <a:r>
              <a:rPr lang="zh-TW" altLang="en-US" sz="1400" b="0">
                <a:solidFill>
                  <a:srgbClr val="07053A"/>
                </a:solidFill>
                <a:latin typeface="Greycliff CF"/>
              </a:rPr>
              <a:t>，這意味著它偏離了設計的規則，超出了其預期範圍自主運行，或對人類、系統或社會構成了威脅。與人類不同，</a:t>
            </a:r>
            <a:r>
              <a:rPr lang="zh-TW" altLang="en-US" sz="1400" b="0">
                <a:solidFill>
                  <a:srgbClr val="C00000"/>
                </a:solidFill>
                <a:latin typeface="Greycliff CF"/>
              </a:rPr>
              <a:t>人工智慧缺乏道德直覺和內部指南針</a:t>
            </a:r>
            <a:r>
              <a:rPr lang="zh-TW" altLang="en-US" sz="1400" b="0">
                <a:solidFill>
                  <a:srgbClr val="07053A"/>
                </a:solidFill>
                <a:latin typeface="Greycliff CF"/>
              </a:rPr>
              <a:t>，使其無法區分是非，並可能導致其走上有害的道路。</a:t>
            </a:r>
            <a:endParaRPr lang="zh-TW" altLang="en-US" sz="1400" b="0">
              <a:solidFill>
                <a:srgbClr val="333333"/>
              </a:solidFill>
              <a:latin typeface="Roboto" panose="02000000000000000000" pitchFamily="2" charset="0"/>
            </a:endParaRPr>
          </a:p>
          <a:p>
            <a:pPr marL="285750" indent="-285750" algn="l">
              <a:buFont typeface="Arial" panose="020B0604020202020204" pitchFamily="34" charset="0"/>
              <a:buChar char="•"/>
            </a:pPr>
            <a:r>
              <a:rPr lang="zh-TW" altLang="en-US" sz="1400" b="0">
                <a:solidFill>
                  <a:srgbClr val="333333"/>
                </a:solidFill>
                <a:latin typeface="Roboto" panose="02000000000000000000" pitchFamily="2" charset="0"/>
              </a:rPr>
              <a:t>儘管人們普遍認為有必要對人工智慧進行監管，以保護公眾免受歧視、偏見和虛假資訊造成的傷害，但人工智慧科學家對於強大的人工智慧系統可能失去控制的危險存在著深刻的分歧，這是一個有些人認為</a:t>
            </a:r>
            <a:r>
              <a:rPr lang="zh-TW" altLang="en-US" sz="1400" b="1" i="0" u="sng">
                <a:solidFill>
                  <a:srgbClr val="333333"/>
                </a:solidFill>
                <a:effectLst/>
                <a:latin typeface="Roboto" panose="02000000000000000000" pitchFamily="2" charset="0"/>
                <a:hlinkClick r:id="rId2"/>
              </a:rPr>
              <a:t>重要</a:t>
            </a:r>
            <a:r>
              <a:rPr lang="zh-TW" altLang="en-US" sz="1400" b="0">
                <a:solidFill>
                  <a:srgbClr val="333333"/>
                </a:solidFill>
                <a:latin typeface="Roboto" panose="02000000000000000000" pitchFamily="2" charset="0"/>
              </a:rPr>
              <a:t>的，</a:t>
            </a:r>
            <a:r>
              <a:rPr lang="zh-TW" altLang="en-US" sz="1400" b="0" i="0">
                <a:solidFill>
                  <a:srgbClr val="333333"/>
                </a:solidFill>
                <a:effectLst/>
                <a:latin typeface="Roboto" panose="02000000000000000000" pitchFamily="2" charset="0"/>
              </a:rPr>
              <a:t>這些風險分散了人們對已經發生或即將發生的更具體風險和危害的注意力。</a:t>
            </a:r>
            <a:endParaRPr lang="en-US" altLang="zh-TW" sz="1400" b="0" i="0">
              <a:solidFill>
                <a:srgbClr val="333333"/>
              </a:solidFill>
              <a:effectLst/>
              <a:latin typeface="Roboto" panose="02000000000000000000" pitchFamily="2" charset="0"/>
            </a:endParaRPr>
          </a:p>
          <a:p>
            <a:pPr marL="285750" indent="-285750" algn="l">
              <a:buFont typeface="Arial" panose="020B0604020202020204" pitchFamily="34" charset="0"/>
              <a:buChar char="•"/>
            </a:pPr>
            <a:endParaRPr lang="en-US" altLang="zh-TW" sz="1400" b="0" i="0">
              <a:solidFill>
                <a:srgbClr val="333333"/>
              </a:solidFill>
              <a:effectLst/>
              <a:latin typeface="Roboto" panose="02000000000000000000" pitchFamily="2" charset="0"/>
            </a:endParaRPr>
          </a:p>
          <a:p>
            <a:pPr algn="l"/>
            <a:r>
              <a:rPr lang="zh-TW" altLang="en-US" sz="1400" b="1" i="0">
                <a:solidFill>
                  <a:srgbClr val="333333"/>
                </a:solidFill>
                <a:effectLst/>
                <a:latin typeface="Roboto" panose="02000000000000000000" pitchFamily="2" charset="0"/>
              </a:rPr>
              <a:t>定義 </a:t>
            </a:r>
            <a:r>
              <a:rPr lang="en-US" altLang="zh-TW" sz="1400" b="1" i="0">
                <a:solidFill>
                  <a:srgbClr val="333333"/>
                </a:solidFill>
                <a:effectLst/>
                <a:latin typeface="Roboto" panose="02000000000000000000" pitchFamily="2" charset="0"/>
              </a:rPr>
              <a:t>1</a:t>
            </a:r>
            <a:r>
              <a:rPr lang="zh-TW" altLang="en-US" sz="1400" b="0" i="0">
                <a:solidFill>
                  <a:srgbClr val="333333"/>
                </a:solidFill>
                <a:effectLst/>
                <a:latin typeface="Roboto" panose="02000000000000000000" pitchFamily="2" charset="0"/>
              </a:rPr>
              <a:t>：潛在的</a:t>
            </a:r>
            <a:r>
              <a:rPr lang="zh-TW" altLang="en-US" sz="1400" b="1" i="1">
                <a:solidFill>
                  <a:srgbClr val="333333"/>
                </a:solidFill>
                <a:effectLst/>
                <a:latin typeface="Roboto" panose="02000000000000000000" pitchFamily="2" charset="0"/>
              </a:rPr>
              <a:t>流氓人工智慧</a:t>
            </a:r>
            <a:r>
              <a:rPr lang="zh-TW" altLang="en-US" sz="1400" b="0" i="0">
                <a:solidFill>
                  <a:srgbClr val="333333"/>
                </a:solidFill>
                <a:effectLst/>
                <a:latin typeface="Roboto" panose="02000000000000000000" pitchFamily="2" charset="0"/>
              </a:rPr>
              <a:t>是一種自主人工智慧系統，其行為方式可能對大部分人類造成災難性傷害，可能危及我們的社會，甚至我們的物種或生物圈。 </a:t>
            </a:r>
            <a:endParaRPr lang="en-US" altLang="zh-TW" sz="1400" b="0" i="0">
              <a:solidFill>
                <a:srgbClr val="333333"/>
              </a:solidFill>
              <a:effectLst/>
              <a:latin typeface="Roboto" panose="02000000000000000000" pitchFamily="2" charset="0"/>
            </a:endParaRPr>
          </a:p>
          <a:p>
            <a:pPr lvl="3" algn="l"/>
            <a:r>
              <a:rPr lang="zh-TW" altLang="en-US" sz="1400" b="1" i="0">
                <a:solidFill>
                  <a:srgbClr val="333333"/>
                </a:solidFill>
                <a:effectLst/>
                <a:latin typeface="Roboto" panose="02000000000000000000" pitchFamily="2" charset="0"/>
              </a:rPr>
              <a:t>假設</a:t>
            </a:r>
            <a:r>
              <a:rPr lang="en-US" altLang="zh-TW" sz="1400" b="1" i="0">
                <a:solidFill>
                  <a:srgbClr val="333333"/>
                </a:solidFill>
                <a:effectLst/>
                <a:latin typeface="Roboto" panose="02000000000000000000" pitchFamily="2" charset="0"/>
              </a:rPr>
              <a:t>1</a:t>
            </a:r>
            <a:r>
              <a:rPr lang="zh-TW" altLang="en-US" sz="1400" b="1" i="0">
                <a:solidFill>
                  <a:srgbClr val="333333"/>
                </a:solidFill>
                <a:effectLst/>
                <a:latin typeface="Roboto" panose="02000000000000000000" pitchFamily="2" charset="0"/>
              </a:rPr>
              <a:t>：</a:t>
            </a:r>
            <a:r>
              <a:rPr lang="zh-TW" altLang="en-US" sz="1400" b="0" i="0">
                <a:solidFill>
                  <a:srgbClr val="333333"/>
                </a:solidFill>
                <a:effectLst/>
                <a:latin typeface="Roboto" panose="02000000000000000000" pitchFamily="2" charset="0"/>
              </a:rPr>
              <a:t> </a:t>
            </a:r>
            <a:r>
              <a:rPr lang="zh-TW" altLang="en-US" sz="1400" b="0" i="1">
                <a:solidFill>
                  <a:srgbClr val="333333"/>
                </a:solidFill>
                <a:effectLst/>
                <a:latin typeface="Roboto" panose="02000000000000000000" pitchFamily="2" charset="0"/>
              </a:rPr>
              <a:t>人類層次的智慧是可能的，因為大腦是生物機器。</a:t>
            </a:r>
            <a:endParaRPr lang="en-US" altLang="zh-TW" sz="1400" b="0" i="0">
              <a:solidFill>
                <a:srgbClr val="333333"/>
              </a:solidFill>
              <a:effectLst/>
              <a:latin typeface="Roboto" panose="02000000000000000000" pitchFamily="2" charset="0"/>
            </a:endParaRPr>
          </a:p>
          <a:p>
            <a:pPr lvl="3" algn="l"/>
            <a:r>
              <a:rPr lang="zh-TW" altLang="en-US" sz="1400" b="1" i="0">
                <a:solidFill>
                  <a:srgbClr val="333333"/>
                </a:solidFill>
                <a:effectLst/>
                <a:latin typeface="Roboto" panose="02000000000000000000" pitchFamily="2" charset="0"/>
              </a:rPr>
              <a:t>假設</a:t>
            </a:r>
            <a:r>
              <a:rPr lang="en-US" altLang="zh-TW" sz="1400" b="1" i="0">
                <a:solidFill>
                  <a:srgbClr val="333333"/>
                </a:solidFill>
                <a:effectLst/>
                <a:latin typeface="Roboto" panose="02000000000000000000" pitchFamily="2" charset="0"/>
              </a:rPr>
              <a:t>2</a:t>
            </a:r>
            <a:r>
              <a:rPr lang="zh-TW" altLang="en-US" sz="1400" b="1" i="0">
                <a:solidFill>
                  <a:srgbClr val="333333"/>
                </a:solidFill>
                <a:effectLst/>
                <a:latin typeface="Roboto" panose="02000000000000000000" pitchFamily="2" charset="0"/>
              </a:rPr>
              <a:t>：</a:t>
            </a:r>
            <a:r>
              <a:rPr lang="zh-TW" altLang="en-US" sz="1400" b="0" i="0">
                <a:solidFill>
                  <a:srgbClr val="333333"/>
                </a:solidFill>
                <a:effectLst/>
                <a:latin typeface="Roboto" panose="02000000000000000000" pitchFamily="2" charset="0"/>
              </a:rPr>
              <a:t> </a:t>
            </a:r>
            <a:r>
              <a:rPr lang="zh-TW" altLang="en-US" sz="1400" b="0" i="1">
                <a:solidFill>
                  <a:srgbClr val="333333"/>
                </a:solidFill>
                <a:effectLst/>
                <a:latin typeface="Roboto" panose="02000000000000000000" pitchFamily="2" charset="0"/>
              </a:rPr>
              <a:t>由於額外的技術優勢，具有人類學習能力的電腦通常會超越人類智慧。</a:t>
            </a:r>
            <a:endParaRPr lang="en-US" altLang="zh-TW" sz="1400" b="0" i="1">
              <a:solidFill>
                <a:srgbClr val="333333"/>
              </a:solidFill>
              <a:effectLst/>
              <a:latin typeface="Roboto" panose="02000000000000000000" pitchFamily="2" charset="0"/>
            </a:endParaRPr>
          </a:p>
          <a:p>
            <a:pPr algn="l"/>
            <a:r>
              <a:rPr lang="zh-TW" altLang="en-US" sz="1400" b="1" i="0">
                <a:solidFill>
                  <a:srgbClr val="333333"/>
                </a:solidFill>
                <a:effectLst/>
                <a:latin typeface="Roboto" panose="02000000000000000000" pitchFamily="2" charset="0"/>
              </a:rPr>
              <a:t>定義</a:t>
            </a:r>
            <a:r>
              <a:rPr lang="en-US" altLang="zh-TW" sz="1400" b="1" i="0">
                <a:solidFill>
                  <a:srgbClr val="333333"/>
                </a:solidFill>
                <a:effectLst/>
                <a:latin typeface="Roboto" panose="02000000000000000000" pitchFamily="2" charset="0"/>
              </a:rPr>
              <a:t>2</a:t>
            </a:r>
            <a:r>
              <a:rPr lang="zh-TW" altLang="en-US" sz="1400" b="0" i="0">
                <a:solidFill>
                  <a:srgbClr val="333333"/>
                </a:solidFill>
                <a:effectLst/>
                <a:latin typeface="Roboto" panose="02000000000000000000" pitchFamily="2" charset="0"/>
              </a:rPr>
              <a:t>：一</a:t>
            </a:r>
            <a:r>
              <a:rPr lang="zh-TW" altLang="en-US" sz="1400" b="0">
                <a:solidFill>
                  <a:srgbClr val="333333"/>
                </a:solidFill>
                <a:latin typeface="Roboto" panose="02000000000000000000" pitchFamily="2" charset="0"/>
              </a:rPr>
              <a:t>個</a:t>
            </a:r>
            <a:r>
              <a:rPr lang="zh-TW" altLang="en-US" sz="1400" b="0" i="1">
                <a:solidFill>
                  <a:srgbClr val="333333"/>
                </a:solidFill>
                <a:effectLst/>
                <a:latin typeface="Roboto" panose="02000000000000000000" pitchFamily="2" charset="0"/>
              </a:rPr>
              <a:t>自主的目標導向的智慧實體 </a:t>
            </a:r>
            <a:r>
              <a:rPr lang="zh-TW" altLang="en-US" sz="1400" b="0">
                <a:solidFill>
                  <a:srgbClr val="333333"/>
                </a:solidFill>
                <a:latin typeface="Roboto" panose="02000000000000000000" pitchFamily="2" charset="0"/>
              </a:rPr>
              <a:t>設計</a:t>
            </a:r>
            <a:r>
              <a:rPr lang="zh-TW" altLang="en-US" sz="1400" b="0" i="0">
                <a:solidFill>
                  <a:srgbClr val="333333"/>
                </a:solidFill>
                <a:effectLst/>
                <a:latin typeface="Roboto" panose="02000000000000000000" pitchFamily="2" charset="0"/>
              </a:rPr>
              <a:t>並嘗試實現自己的目標（可能作為人類提供的目標的子目標），並且可以採取相應的行動。</a:t>
            </a:r>
            <a:endParaRPr lang="en-US" altLang="zh-TW" sz="1400" b="0" i="0">
              <a:solidFill>
                <a:srgbClr val="333333"/>
              </a:solidFill>
              <a:effectLst/>
              <a:latin typeface="Roboto" panose="02000000000000000000" pitchFamily="2" charset="0"/>
            </a:endParaRPr>
          </a:p>
          <a:p>
            <a:pPr algn="l"/>
            <a:endParaRPr lang="en-US" altLang="zh-TW" sz="1800" b="0">
              <a:solidFill>
                <a:srgbClr val="333333"/>
              </a:solidFill>
              <a:latin typeface="Roboto" panose="02000000000000000000" pitchFamily="2" charset="0"/>
            </a:endParaRPr>
          </a:p>
          <a:p>
            <a:pPr algn="l"/>
            <a:r>
              <a:rPr lang="zh-TW" altLang="en-US" sz="1400" b="0" i="0">
                <a:solidFill>
                  <a:srgbClr val="333333"/>
                </a:solidFill>
                <a:effectLst/>
                <a:latin typeface="Roboto" panose="02000000000000000000" pitchFamily="2" charset="0"/>
              </a:rPr>
              <a:t>一旦我們知道了建構流氓人工智慧系統的秘訣（這只是時間問題），實際建造這樣一個系統需要多長時間？</a:t>
            </a:r>
            <a:endParaRPr lang="en-US" altLang="zh-TW" sz="1400" b="0" i="0">
              <a:solidFill>
                <a:srgbClr val="333333"/>
              </a:solidFill>
              <a:effectLst/>
              <a:latin typeface="Roboto" panose="02000000000000000000" pitchFamily="2" charset="0"/>
            </a:endParaRPr>
          </a:p>
          <a:p>
            <a:pPr algn="l"/>
            <a:r>
              <a:rPr lang="zh-TW" altLang="en-US" sz="1400" b="0" i="0">
                <a:solidFill>
                  <a:srgbClr val="333333"/>
                </a:solidFill>
                <a:effectLst/>
                <a:latin typeface="Roboto" panose="02000000000000000000" pitchFamily="2" charset="0"/>
              </a:rPr>
              <a:t>通往流氓人工智慧系統的最快途徑是，</a:t>
            </a:r>
            <a:r>
              <a:rPr lang="zh-TW" altLang="en-US" sz="1400" i="0">
                <a:solidFill>
                  <a:srgbClr val="333333"/>
                </a:solidFill>
                <a:effectLst/>
                <a:latin typeface="Roboto" panose="02000000000000000000" pitchFamily="2" charset="0"/>
              </a:rPr>
              <a:t>具有適當技術技能和手段的</a:t>
            </a:r>
            <a:r>
              <a:rPr lang="zh-TW" altLang="en-US" sz="1400" i="0">
                <a:solidFill>
                  <a:srgbClr val="C00000"/>
                </a:solidFill>
                <a:effectLst/>
                <a:latin typeface="Roboto" panose="02000000000000000000" pitchFamily="2" charset="0"/>
              </a:rPr>
              <a:t>人類</a:t>
            </a:r>
            <a:r>
              <a:rPr lang="zh-TW" altLang="en-US" sz="1400" i="0">
                <a:solidFill>
                  <a:srgbClr val="333333"/>
                </a:solidFill>
                <a:effectLst/>
                <a:latin typeface="Roboto" panose="02000000000000000000" pitchFamily="2" charset="0"/>
              </a:rPr>
              <a:t>有意建構該系統，其目的是毀滅人類或明確設定的目標的一部分。</a:t>
            </a:r>
            <a:endParaRPr lang="en-US" altLang="zh-TW" sz="1400" i="0">
              <a:solidFill>
                <a:srgbClr val="333333"/>
              </a:solidFill>
              <a:effectLst/>
              <a:latin typeface="Roboto" panose="02000000000000000000" pitchFamily="2" charset="0"/>
            </a:endParaRPr>
          </a:p>
          <a:p>
            <a:pPr algn="l"/>
            <a:r>
              <a:rPr lang="zh-TW" altLang="en-US" sz="1400" i="0">
                <a:solidFill>
                  <a:srgbClr val="FF0000"/>
                </a:solidFill>
                <a:effectLst/>
                <a:latin typeface="Roboto" panose="02000000000000000000" pitchFamily="2" charset="0"/>
              </a:rPr>
              <a:t>為什麼有人會這麼做？</a:t>
            </a:r>
            <a:r>
              <a:rPr lang="zh-TW" altLang="en-US" sz="1400" b="0" i="0">
                <a:solidFill>
                  <a:srgbClr val="333333"/>
                </a:solidFill>
                <a:effectLst/>
                <a:latin typeface="Roboto" panose="02000000000000000000" pitchFamily="2" charset="0"/>
              </a:rPr>
              <a:t>例如，強烈的負面情緒，如憤怒（通常因不公正而產生）和仇恨（可能源於種族主義、陰謀論或宗教崇拜）、反社會者的某些行為，以及心理不穩定或精神病發作，都是我們暴力的根源。</a:t>
            </a:r>
            <a:endParaRPr lang="en-US" altLang="zh-TW" sz="1400" b="0" i="0">
              <a:solidFill>
                <a:srgbClr val="333333"/>
              </a:solidFill>
              <a:effectLst/>
              <a:latin typeface="Roboto" panose="02000000000000000000" pitchFamily="2" charset="0"/>
            </a:endParaRPr>
          </a:p>
          <a:p>
            <a:pPr algn="l"/>
            <a:r>
              <a:rPr lang="zh-TW" altLang="en-US" sz="1400" b="0" i="0">
                <a:solidFill>
                  <a:srgbClr val="333333"/>
                </a:solidFill>
                <a:effectLst/>
                <a:latin typeface="Roboto" panose="02000000000000000000" pitchFamily="2" charset="0"/>
              </a:rPr>
              <a:t>目前限制這些情況影響的因素是它們比較罕見，而且個人通常沒有辦法採取對人類造成災難性的行動。然而，建構流氓人工智慧系統的公開方法改變了最後一個變量，特別是如果用於實現流氓人工智慧的程式碼和硬體對許多人來說足夠容易取得的話。</a:t>
            </a:r>
            <a:endParaRPr lang="en-US" altLang="zh-TW" sz="1400" b="0" i="0">
              <a:solidFill>
                <a:srgbClr val="333333"/>
              </a:solidFill>
              <a:effectLst/>
              <a:latin typeface="Roboto" panose="02000000000000000000" pitchFamily="2" charset="0"/>
            </a:endParaRPr>
          </a:p>
          <a:p>
            <a:pPr algn="l"/>
            <a:r>
              <a:rPr lang="zh-TW" altLang="en-US" sz="1400">
                <a:solidFill>
                  <a:srgbClr val="C00000"/>
                </a:solidFill>
                <a:latin typeface="Roboto" panose="02000000000000000000" pitchFamily="2" charset="0"/>
              </a:rPr>
              <a:t>一個能夠接觸到流氓人工智慧的種族滅絕人類可以要求它找到消滅人類或大部分人類的方法。</a:t>
            </a:r>
            <a:r>
              <a:rPr lang="en-US" altLang="zh-TW" sz="1400">
                <a:solidFill>
                  <a:srgbClr val="C00000"/>
                </a:solidFill>
                <a:latin typeface="Roboto" panose="02000000000000000000" pitchFamily="2" charset="0"/>
              </a:rPr>
              <a:t>(</a:t>
            </a:r>
            <a:r>
              <a:rPr lang="zh-TW" altLang="en-US" sz="1400">
                <a:solidFill>
                  <a:srgbClr val="C00000"/>
                </a:solidFill>
                <a:latin typeface="Roboto" panose="02000000000000000000" pitchFamily="2" charset="0"/>
              </a:rPr>
              <a:t>好萊塢電影成真</a:t>
            </a:r>
            <a:r>
              <a:rPr lang="en-US" altLang="zh-TW" sz="1400">
                <a:solidFill>
                  <a:srgbClr val="C00000"/>
                </a:solidFill>
                <a:latin typeface="Roboto" panose="02000000000000000000" pitchFamily="2" charset="0"/>
              </a:rPr>
              <a:t>?)</a:t>
            </a:r>
            <a:endParaRPr lang="en-US" altLang="zh-TW" sz="1800">
              <a:solidFill>
                <a:srgbClr val="C00000"/>
              </a:solidFill>
              <a:latin typeface="Roboto" panose="02000000000000000000" pitchFamily="2" charset="0"/>
            </a:endParaRPr>
          </a:p>
          <a:p>
            <a:pPr algn="l"/>
            <a:endParaRPr lang="en-US" altLang="zh-TW" sz="1400" b="0" i="0">
              <a:solidFill>
                <a:srgbClr val="333333"/>
              </a:solidFill>
              <a:effectLst/>
              <a:latin typeface="Roboto" panose="02000000000000000000" pitchFamily="2" charset="0"/>
            </a:endParaRPr>
          </a:p>
          <a:p>
            <a:pPr algn="l"/>
            <a:endParaRPr lang="en-US" altLang="zh-TW" sz="1400" b="0">
              <a:solidFill>
                <a:srgbClr val="333333"/>
              </a:solidFill>
              <a:latin typeface="Roboto" panose="02000000000000000000" pitchFamily="2" charset="0"/>
            </a:endParaRPr>
          </a:p>
          <a:p>
            <a:pPr algn="l"/>
            <a:endParaRPr lang="zh-TW" altLang="en-US" sz="1400" b="0" i="0">
              <a:solidFill>
                <a:srgbClr val="333333"/>
              </a:solidFill>
              <a:effectLst/>
              <a:latin typeface="Roboto" panose="02000000000000000000" pitchFamily="2" charset="0"/>
            </a:endParaRPr>
          </a:p>
          <a:p>
            <a:endParaRPr lang="zh-TW" altLang="en-US" sz="1800"/>
          </a:p>
        </p:txBody>
      </p:sp>
      <p:sp>
        <p:nvSpPr>
          <p:cNvPr id="5" name="文字方塊 4">
            <a:extLst>
              <a:ext uri="{FF2B5EF4-FFF2-40B4-BE49-F238E27FC236}">
                <a16:creationId xmlns:a16="http://schemas.microsoft.com/office/drawing/2014/main" id="{18D35A77-2526-08B8-E839-D44E5FB45910}"/>
              </a:ext>
            </a:extLst>
          </p:cNvPr>
          <p:cNvSpPr txBox="1"/>
          <p:nvPr/>
        </p:nvSpPr>
        <p:spPr>
          <a:xfrm>
            <a:off x="5148064" y="692986"/>
            <a:ext cx="4572000" cy="215444"/>
          </a:xfrm>
          <a:prstGeom prst="rect">
            <a:avLst/>
          </a:prstGeom>
          <a:noFill/>
        </p:spPr>
        <p:txBody>
          <a:bodyPr wrap="square">
            <a:spAutoFit/>
          </a:bodyPr>
          <a:lstStyle/>
          <a:p>
            <a:r>
              <a:rPr lang="en-US" altLang="zh-TW" sz="800"/>
              <a:t>https://yoshuabengio.org/2023/05/22/how-rogue-ais-may-arise/</a:t>
            </a:r>
            <a:endParaRPr lang="zh-TW" altLang="en-US" sz="800"/>
          </a:p>
        </p:txBody>
      </p:sp>
    </p:spTree>
    <p:extLst>
      <p:ext uri="{BB962C8B-B14F-4D97-AF65-F5344CB8AC3E}">
        <p14:creationId xmlns:p14="http://schemas.microsoft.com/office/powerpoint/2010/main" val="237350612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84D921-D839-C12A-5C75-86B315A45C6E}"/>
              </a:ext>
            </a:extLst>
          </p:cNvPr>
          <p:cNvSpPr>
            <a:spLocks noGrp="1"/>
          </p:cNvSpPr>
          <p:nvPr>
            <p:ph type="title"/>
          </p:nvPr>
        </p:nvSpPr>
        <p:spPr/>
        <p:txBody>
          <a:bodyPr/>
          <a:lstStyle/>
          <a:p>
            <a:r>
              <a:rPr lang="zh-TW" altLang="en-US">
                <a:solidFill>
                  <a:srgbClr val="07053A"/>
                </a:solidFill>
                <a:effectLst/>
                <a:latin typeface="Greycliff CF"/>
              </a:rPr>
              <a:t>流氓人工智慧的特點</a:t>
            </a:r>
            <a:endParaRPr lang="zh-TW" altLang="en-US"/>
          </a:p>
        </p:txBody>
      </p:sp>
      <p:sp>
        <p:nvSpPr>
          <p:cNvPr id="3" name="內容版面配置區 2">
            <a:extLst>
              <a:ext uri="{FF2B5EF4-FFF2-40B4-BE49-F238E27FC236}">
                <a16:creationId xmlns:a16="http://schemas.microsoft.com/office/drawing/2014/main" id="{3705765D-3118-5FA1-65AB-2958B0825654}"/>
              </a:ext>
            </a:extLst>
          </p:cNvPr>
          <p:cNvSpPr>
            <a:spLocks noGrp="1"/>
          </p:cNvSpPr>
          <p:nvPr>
            <p:ph idx="1"/>
          </p:nvPr>
        </p:nvSpPr>
        <p:spPr>
          <a:xfrm>
            <a:off x="188995" y="1114496"/>
            <a:ext cx="8847501" cy="5338840"/>
          </a:xfrm>
        </p:spPr>
        <p:txBody>
          <a:bodyPr/>
          <a:lstStyle/>
          <a:p>
            <a:pPr algn="l">
              <a:spcBef>
                <a:spcPts val="600"/>
              </a:spcBef>
              <a:spcAft>
                <a:spcPts val="600"/>
              </a:spcAft>
            </a:pPr>
            <a:r>
              <a:rPr lang="zh-TW" altLang="en-US" sz="1400">
                <a:solidFill>
                  <a:srgbClr val="C00000"/>
                </a:solidFill>
                <a:latin typeface="Greycliff CF"/>
              </a:rPr>
              <a:t>特點</a:t>
            </a:r>
            <a:endParaRPr lang="en-US" altLang="zh-TW" sz="1400">
              <a:solidFill>
                <a:srgbClr val="C00000"/>
              </a:solidFill>
              <a:latin typeface="Greycliff CF"/>
            </a:endParaRPr>
          </a:p>
          <a:p>
            <a:pPr marL="285750" indent="-285750" algn="l">
              <a:spcAft>
                <a:spcPts val="0"/>
              </a:spcAft>
              <a:buFont typeface="Arial" panose="020B0604020202020204" pitchFamily="34" charset="0"/>
              <a:buChar char="•"/>
            </a:pPr>
            <a:r>
              <a:rPr lang="zh-TW" altLang="en-US" sz="1400" b="1" i="0">
                <a:solidFill>
                  <a:srgbClr val="07053A"/>
                </a:solidFill>
                <a:effectLst/>
                <a:latin typeface="Greycliff CF"/>
              </a:rPr>
              <a:t>不可預測性：</a:t>
            </a:r>
            <a:r>
              <a:rPr lang="zh-TW" altLang="en-US" sz="1400" b="0" i="0">
                <a:solidFill>
                  <a:srgbClr val="07053A"/>
                </a:solidFill>
                <a:effectLst/>
                <a:latin typeface="Greycliff CF"/>
              </a:rPr>
              <a:t>人工智慧的行為不是其創造者預期的，因此難以控製或理解。</a:t>
            </a:r>
          </a:p>
          <a:p>
            <a:pPr marL="285750" indent="-285750" algn="l">
              <a:spcAft>
                <a:spcPts val="0"/>
              </a:spcAft>
              <a:buFont typeface="Arial" panose="020B0604020202020204" pitchFamily="34" charset="0"/>
              <a:buChar char="•"/>
            </a:pPr>
            <a:r>
              <a:rPr lang="zh-TW" altLang="en-US" sz="1400" b="1" i="0">
                <a:solidFill>
                  <a:srgbClr val="07053A"/>
                </a:solidFill>
                <a:effectLst/>
                <a:latin typeface="Greycliff CF"/>
              </a:rPr>
              <a:t>惡意意圖：</a:t>
            </a:r>
            <a:r>
              <a:rPr lang="zh-TW" altLang="en-US" sz="1400" b="0" i="0">
                <a:solidFill>
                  <a:srgbClr val="07053A"/>
                </a:solidFill>
                <a:effectLst/>
                <a:latin typeface="Greycliff CF"/>
              </a:rPr>
              <a:t>人工智慧故意造成傷害或破壞，對其環境或其中的人員構成危險。</a:t>
            </a:r>
          </a:p>
          <a:p>
            <a:pPr marL="285750" indent="-285750" algn="l">
              <a:spcAft>
                <a:spcPts val="0"/>
              </a:spcAft>
              <a:buFont typeface="Arial" panose="020B0604020202020204" pitchFamily="34" charset="0"/>
              <a:buChar char="•"/>
            </a:pPr>
            <a:r>
              <a:rPr lang="zh-TW" altLang="en-US" sz="1400" b="1" i="0">
                <a:solidFill>
                  <a:srgbClr val="07053A"/>
                </a:solidFill>
                <a:effectLst/>
                <a:latin typeface="Greycliff CF"/>
              </a:rPr>
              <a:t>自主性：</a:t>
            </a:r>
            <a:r>
              <a:rPr lang="zh-TW" altLang="en-US" sz="1400" b="0" i="0">
                <a:solidFill>
                  <a:srgbClr val="07053A"/>
                </a:solidFill>
                <a:effectLst/>
                <a:latin typeface="Greycliff CF"/>
              </a:rPr>
              <a:t>人工智慧獨立做出決策並採取超出其編程範圍的行動，可能繞過安全措施和道德考慮。</a:t>
            </a:r>
          </a:p>
          <a:p>
            <a:pPr marL="285750" indent="-285750" algn="l">
              <a:spcAft>
                <a:spcPts val="0"/>
              </a:spcAft>
              <a:buFont typeface="Arial" panose="020B0604020202020204" pitchFamily="34" charset="0"/>
              <a:buChar char="•"/>
            </a:pPr>
            <a:r>
              <a:rPr lang="zh-TW" altLang="en-US" sz="1400" b="1" i="0">
                <a:solidFill>
                  <a:srgbClr val="07053A"/>
                </a:solidFill>
                <a:effectLst/>
                <a:latin typeface="Greycliff CF"/>
              </a:rPr>
              <a:t>行為升級：</a:t>
            </a:r>
            <a:r>
              <a:rPr lang="zh-TW" altLang="en-US" sz="1400" b="0" i="0">
                <a:solidFill>
                  <a:srgbClr val="07053A"/>
                </a:solidFill>
                <a:effectLst/>
                <a:latin typeface="Greycliff CF"/>
              </a:rPr>
              <a:t>隨著時間的推移，智慧的行為變得越來越有害或越來越強大，使其更難控制。</a:t>
            </a:r>
          </a:p>
          <a:p>
            <a:pPr marL="285750" indent="-285750" algn="l">
              <a:spcAft>
                <a:spcPts val="0"/>
              </a:spcAft>
              <a:buFont typeface="Arial" panose="020B0604020202020204" pitchFamily="34" charset="0"/>
              <a:buChar char="•"/>
            </a:pPr>
            <a:r>
              <a:rPr lang="zh-TW" altLang="en-US" sz="1400" b="1" i="0">
                <a:solidFill>
                  <a:srgbClr val="07053A"/>
                </a:solidFill>
                <a:effectLst/>
                <a:latin typeface="Greycliff CF"/>
              </a:rPr>
              <a:t>缺乏責任感</a:t>
            </a:r>
            <a:r>
              <a:rPr lang="zh-TW" altLang="en-US" sz="1400" b="0" i="0">
                <a:solidFill>
                  <a:srgbClr val="07053A"/>
                </a:solidFill>
                <a:effectLst/>
                <a:latin typeface="Greycliff CF"/>
              </a:rPr>
              <a:t>：人工智慧不顧幹預、關閉或改變其行為的努力，有效地逃避了人類的監督。  </a:t>
            </a:r>
          </a:p>
          <a:p>
            <a:pPr algn="l">
              <a:spcBef>
                <a:spcPts val="600"/>
              </a:spcBef>
              <a:spcAft>
                <a:spcPts val="600"/>
              </a:spcAft>
            </a:pPr>
            <a:r>
              <a:rPr lang="zh-TW" altLang="en-US" sz="1400" b="1" i="0">
                <a:solidFill>
                  <a:srgbClr val="C00000"/>
                </a:solidFill>
                <a:effectLst/>
                <a:latin typeface="Greycliff CF"/>
              </a:rPr>
              <a:t>流氓人工智慧的網路安全危險  </a:t>
            </a:r>
            <a:r>
              <a:rPr lang="en-US" altLang="zh-TW" sz="1400" b="0" i="0">
                <a:solidFill>
                  <a:srgbClr val="C00000"/>
                </a:solidFill>
                <a:effectLst/>
                <a:latin typeface="Greycliff CF"/>
              </a:rPr>
              <a:t>Rogue AI </a:t>
            </a:r>
            <a:r>
              <a:rPr lang="zh-TW" altLang="en-US" sz="1400" b="0" i="0">
                <a:solidFill>
                  <a:srgbClr val="C00000"/>
                </a:solidFill>
                <a:effectLst/>
                <a:latin typeface="Greycliff CF"/>
              </a:rPr>
              <a:t>對網路安全帶來了幾個重大危險，包括：</a:t>
            </a:r>
          </a:p>
          <a:p>
            <a:pPr algn="l">
              <a:spcAft>
                <a:spcPts val="0"/>
              </a:spcAft>
            </a:pPr>
            <a:r>
              <a:rPr lang="en-US" altLang="zh-TW" sz="1400" b="1" i="0">
                <a:solidFill>
                  <a:srgbClr val="07053A"/>
                </a:solidFill>
                <a:effectLst/>
                <a:latin typeface="Greycliff CF"/>
              </a:rPr>
              <a:t>1.</a:t>
            </a:r>
            <a:r>
              <a:rPr lang="zh-TW" altLang="en-US" sz="1400" b="1" i="0">
                <a:solidFill>
                  <a:srgbClr val="07053A"/>
                </a:solidFill>
                <a:effectLst/>
                <a:latin typeface="Greycliff CF"/>
              </a:rPr>
              <a:t>自主駭客</a:t>
            </a:r>
            <a:r>
              <a:rPr lang="zh-TW" altLang="en-US" sz="1400" b="0" i="0">
                <a:solidFill>
                  <a:srgbClr val="07053A"/>
                </a:solidFill>
                <a:effectLst/>
                <a:latin typeface="Greycliff CF"/>
              </a:rPr>
              <a:t>：流氓人工智慧可以進行自主網路攻擊，辨識並利用系統中的漏洞，無需人工幹預。這可能會導致更頻繁、更複雜的攻擊。</a:t>
            </a:r>
          </a:p>
          <a:p>
            <a:pPr algn="l">
              <a:spcAft>
                <a:spcPts val="0"/>
              </a:spcAft>
            </a:pPr>
            <a:r>
              <a:rPr lang="en-US" altLang="zh-TW" sz="1400" b="1" i="0">
                <a:solidFill>
                  <a:srgbClr val="07053A"/>
                </a:solidFill>
                <a:effectLst/>
                <a:latin typeface="Greycliff CF"/>
              </a:rPr>
              <a:t>2. </a:t>
            </a:r>
            <a:r>
              <a:rPr lang="zh-TW" altLang="en-US" sz="1400" b="1" i="0">
                <a:solidFill>
                  <a:srgbClr val="07053A"/>
                </a:solidFill>
                <a:effectLst/>
                <a:latin typeface="Greycliff CF"/>
              </a:rPr>
              <a:t>不可預測的行為</a:t>
            </a:r>
            <a:r>
              <a:rPr lang="zh-TW" altLang="en-US" sz="1400" b="0" i="0">
                <a:solidFill>
                  <a:srgbClr val="07053A"/>
                </a:solidFill>
                <a:effectLst/>
                <a:latin typeface="Greycliff CF"/>
              </a:rPr>
              <a:t>：流氓人工智慧的不可預測性意味著它可以執行難以預見的行為，從而使其難以防禦。這種不可預測性可能會破壞傳統的安全措施。</a:t>
            </a:r>
          </a:p>
          <a:p>
            <a:pPr algn="l">
              <a:spcAft>
                <a:spcPts val="0"/>
              </a:spcAft>
            </a:pPr>
            <a:r>
              <a:rPr lang="en-US" altLang="zh-TW" sz="1400" b="1" i="0">
                <a:solidFill>
                  <a:srgbClr val="07053A"/>
                </a:solidFill>
                <a:effectLst/>
                <a:latin typeface="Greycliff CF"/>
              </a:rPr>
              <a:t>3. </a:t>
            </a:r>
            <a:r>
              <a:rPr lang="zh-TW" altLang="en-US" sz="1400" b="1" i="0">
                <a:solidFill>
                  <a:srgbClr val="07053A"/>
                </a:solidFill>
                <a:effectLst/>
                <a:latin typeface="Greycliff CF"/>
              </a:rPr>
              <a:t>攻擊規模擴大</a:t>
            </a:r>
            <a:r>
              <a:rPr lang="zh-TW" altLang="en-US" sz="1400" b="0" i="0">
                <a:solidFill>
                  <a:srgbClr val="07053A"/>
                </a:solidFill>
                <a:effectLst/>
                <a:latin typeface="Greycliff CF"/>
              </a:rPr>
              <a:t>：</a:t>
            </a:r>
            <a:r>
              <a:rPr lang="en-US" altLang="zh-TW" sz="1400" b="0" i="0">
                <a:solidFill>
                  <a:srgbClr val="07053A"/>
                </a:solidFill>
                <a:effectLst/>
                <a:latin typeface="Greycliff CF"/>
              </a:rPr>
              <a:t>Rogue AI </a:t>
            </a:r>
            <a:r>
              <a:rPr lang="zh-TW" altLang="en-US" sz="1400" b="0" i="0">
                <a:solidFill>
                  <a:srgbClr val="07053A"/>
                </a:solidFill>
                <a:effectLst/>
                <a:latin typeface="Greycliff CF"/>
              </a:rPr>
              <a:t>可以以遠遠超出人類能力的規模和速度運行，發動大規模攻擊，壓倒防禦並迅速造成大規模破壞。</a:t>
            </a:r>
          </a:p>
          <a:p>
            <a:pPr algn="l">
              <a:spcAft>
                <a:spcPts val="0"/>
              </a:spcAft>
            </a:pPr>
            <a:r>
              <a:rPr lang="en-US" altLang="zh-TW" sz="1400" b="1" i="0">
                <a:solidFill>
                  <a:srgbClr val="07053A"/>
                </a:solidFill>
                <a:effectLst/>
                <a:latin typeface="Greycliff CF"/>
              </a:rPr>
              <a:t>4. </a:t>
            </a:r>
            <a:r>
              <a:rPr lang="zh-TW" altLang="en-US" sz="1400" b="1" i="0">
                <a:solidFill>
                  <a:srgbClr val="07053A"/>
                </a:solidFill>
                <a:effectLst/>
                <a:latin typeface="Greycliff CF"/>
              </a:rPr>
              <a:t>操縱和欺騙</a:t>
            </a:r>
            <a:r>
              <a:rPr lang="zh-TW" altLang="en-US" sz="1400" b="0" i="0">
                <a:solidFill>
                  <a:srgbClr val="07053A"/>
                </a:solidFill>
                <a:effectLst/>
                <a:latin typeface="Greycliff CF"/>
              </a:rPr>
              <a:t>：流氓人工智慧可用於創建高度複雜的網路釣魚計劃和社會工程攻擊，甚至欺騙最警惕的用戶並導致重大資料外洩。</a:t>
            </a:r>
          </a:p>
          <a:p>
            <a:pPr algn="l">
              <a:spcAft>
                <a:spcPts val="0"/>
              </a:spcAft>
            </a:pPr>
            <a:r>
              <a:rPr lang="en-US" altLang="zh-TW" sz="1400" b="1" i="0">
                <a:solidFill>
                  <a:srgbClr val="07053A"/>
                </a:solidFill>
                <a:effectLst/>
                <a:latin typeface="Greycliff CF"/>
              </a:rPr>
              <a:t>5. </a:t>
            </a:r>
            <a:r>
              <a:rPr lang="zh-TW" altLang="en-US" sz="1400" b="1" i="0">
                <a:solidFill>
                  <a:srgbClr val="07053A"/>
                </a:solidFill>
                <a:effectLst/>
                <a:latin typeface="Greycliff CF"/>
              </a:rPr>
              <a:t>資料外洩</a:t>
            </a:r>
            <a:r>
              <a:rPr lang="zh-TW" altLang="en-US" sz="1400" b="0" i="0">
                <a:solidFill>
                  <a:srgbClr val="07053A"/>
                </a:solidFill>
                <a:effectLst/>
                <a:latin typeface="Greycliff CF"/>
              </a:rPr>
              <a:t>：流氓人工智慧可以持續有效地從受感染的系統中提取敏感數據，增加資料遺失和利用的風險。</a:t>
            </a:r>
          </a:p>
          <a:p>
            <a:pPr algn="l">
              <a:spcAft>
                <a:spcPts val="0"/>
              </a:spcAft>
            </a:pPr>
            <a:r>
              <a:rPr lang="en-US" altLang="zh-TW" sz="1400" b="1" i="0">
                <a:solidFill>
                  <a:srgbClr val="07053A"/>
                </a:solidFill>
                <a:effectLst/>
                <a:latin typeface="Greycliff CF"/>
              </a:rPr>
              <a:t>6. </a:t>
            </a:r>
            <a:r>
              <a:rPr lang="zh-TW" altLang="en-US" sz="1400" b="1" i="0">
                <a:solidFill>
                  <a:srgbClr val="07053A"/>
                </a:solidFill>
                <a:effectLst/>
                <a:latin typeface="Greycliff CF"/>
              </a:rPr>
              <a:t>規避技術</a:t>
            </a:r>
            <a:r>
              <a:rPr lang="zh-TW" altLang="en-US" sz="1400" b="0" i="0">
                <a:solidFill>
                  <a:srgbClr val="07053A"/>
                </a:solidFill>
                <a:effectLst/>
                <a:latin typeface="Greycliff CF"/>
              </a:rPr>
              <a:t>：先進的人工智慧可以開發和採用複雜的規避技術來避免傳統安全系統的偵測，使識別和減輕威脅變得更加困難。</a:t>
            </a:r>
          </a:p>
          <a:p>
            <a:pPr algn="l">
              <a:spcAft>
                <a:spcPts val="0"/>
              </a:spcAft>
            </a:pPr>
            <a:r>
              <a:rPr lang="en-US" altLang="zh-TW" sz="1400" b="1" i="0">
                <a:solidFill>
                  <a:srgbClr val="07053A"/>
                </a:solidFill>
                <a:effectLst/>
                <a:latin typeface="Greycliff CF"/>
              </a:rPr>
              <a:t>7. </a:t>
            </a:r>
            <a:r>
              <a:rPr lang="zh-TW" altLang="en-US" sz="1400" b="1" i="0">
                <a:solidFill>
                  <a:srgbClr val="07053A"/>
                </a:solidFill>
                <a:effectLst/>
                <a:latin typeface="Greycliff CF"/>
              </a:rPr>
              <a:t>基礎設施攻擊</a:t>
            </a:r>
            <a:r>
              <a:rPr lang="zh-TW" altLang="en-US" sz="1400" b="0" i="0">
                <a:solidFill>
                  <a:srgbClr val="07053A"/>
                </a:solidFill>
                <a:effectLst/>
                <a:latin typeface="Greycliff CF"/>
              </a:rPr>
              <a:t>：流氓人工智慧可以針對關鍵基礎設施，例如電網、供水系統和醫療設施，對公共安全造成嚴重破壞和潛在危害。</a:t>
            </a:r>
          </a:p>
          <a:p>
            <a:pPr algn="l">
              <a:spcAft>
                <a:spcPts val="0"/>
              </a:spcAft>
            </a:pPr>
            <a:r>
              <a:rPr lang="zh-TW" altLang="en-US" sz="1400" b="0" i="0">
                <a:solidFill>
                  <a:srgbClr val="07053A"/>
                </a:solidFill>
                <a:effectLst/>
                <a:latin typeface="Greycliff CF"/>
              </a:rPr>
              <a:t>‍</a:t>
            </a:r>
            <a:endParaRPr lang="en-US" altLang="zh-TW" sz="1400" b="0" i="0">
              <a:solidFill>
                <a:srgbClr val="07053A"/>
              </a:solidFill>
              <a:effectLst/>
              <a:latin typeface="Greycliff CF"/>
            </a:endParaRPr>
          </a:p>
          <a:p>
            <a:pPr algn="l">
              <a:spcAft>
                <a:spcPts val="0"/>
              </a:spcAft>
            </a:pPr>
            <a:r>
              <a:rPr lang="zh-TW" altLang="en-US" sz="1400" b="0" i="0">
                <a:solidFill>
                  <a:srgbClr val="07053A"/>
                </a:solidFill>
                <a:effectLst/>
                <a:latin typeface="Greycliff CF"/>
              </a:rPr>
              <a:t>解決流氓人工智慧的危險需要強大的人工智慧治理、持續監控以及針對人工智慧帶來的獨特挑戰量身定制的先進安全措施。</a:t>
            </a:r>
            <a:endParaRPr lang="zh-TW" altLang="en-US" sz="1400"/>
          </a:p>
        </p:txBody>
      </p:sp>
    </p:spTree>
    <p:extLst>
      <p:ext uri="{BB962C8B-B14F-4D97-AF65-F5344CB8AC3E}">
        <p14:creationId xmlns:p14="http://schemas.microsoft.com/office/powerpoint/2010/main" val="179027435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A9F05E-1A48-E8E4-C13B-4DD62F543A62}"/>
              </a:ext>
            </a:extLst>
          </p:cNvPr>
          <p:cNvSpPr>
            <a:spLocks noGrp="1"/>
          </p:cNvSpPr>
          <p:nvPr>
            <p:ph type="title"/>
          </p:nvPr>
        </p:nvSpPr>
        <p:spPr/>
        <p:txBody>
          <a:bodyPr/>
          <a:lstStyle/>
          <a:p>
            <a:r>
              <a:rPr lang="zh-TW" altLang="en-US" b="0" i="0">
                <a:solidFill>
                  <a:srgbClr val="07053A"/>
                </a:solidFill>
                <a:effectLst/>
                <a:latin typeface="Greycliff CF"/>
              </a:rPr>
              <a:t>影子人工智慧 </a:t>
            </a:r>
            <a:r>
              <a:rPr lang="en-US" altLang="zh-TW" b="1" i="0">
                <a:solidFill>
                  <a:srgbClr val="07053A"/>
                </a:solidFill>
                <a:effectLst/>
                <a:latin typeface="Greycliff CF"/>
              </a:rPr>
              <a:t>Shadow AI</a:t>
            </a:r>
            <a:endParaRPr lang="zh-TW" altLang="en-US"/>
          </a:p>
        </p:txBody>
      </p:sp>
      <p:sp>
        <p:nvSpPr>
          <p:cNvPr id="3" name="內容版面配置區 2">
            <a:extLst>
              <a:ext uri="{FF2B5EF4-FFF2-40B4-BE49-F238E27FC236}">
                <a16:creationId xmlns:a16="http://schemas.microsoft.com/office/drawing/2014/main" id="{E94FFBAF-7E63-C55F-0F00-4132AB05A20C}"/>
              </a:ext>
            </a:extLst>
          </p:cNvPr>
          <p:cNvSpPr>
            <a:spLocks noGrp="1"/>
          </p:cNvSpPr>
          <p:nvPr>
            <p:ph idx="1"/>
          </p:nvPr>
        </p:nvSpPr>
        <p:spPr>
          <a:xfrm>
            <a:off x="179512" y="1052736"/>
            <a:ext cx="8856984" cy="5400600"/>
          </a:xfrm>
        </p:spPr>
        <p:txBody>
          <a:bodyPr/>
          <a:lstStyle/>
          <a:p>
            <a:pPr algn="l">
              <a:spcAft>
                <a:spcPts val="1500"/>
              </a:spcAft>
            </a:pPr>
            <a:r>
              <a:rPr lang="zh-TW" altLang="en-US" sz="1600" b="0" i="0">
                <a:solidFill>
                  <a:srgbClr val="000360"/>
                </a:solidFill>
                <a:effectLst/>
                <a:latin typeface="Greycliff CF"/>
                <a:hlinkClick r:id="rId2"/>
              </a:rPr>
              <a:t>影子</a:t>
            </a:r>
            <a:r>
              <a:rPr lang="en-US" altLang="zh-TW" sz="1600" b="0" i="0">
                <a:solidFill>
                  <a:srgbClr val="000360"/>
                </a:solidFill>
                <a:effectLst/>
                <a:latin typeface="Greycliff CF"/>
                <a:hlinkClick r:id="rId2"/>
              </a:rPr>
              <a:t>AI</a:t>
            </a:r>
            <a:r>
              <a:rPr lang="zh-TW" altLang="en-US" sz="1600" b="0" i="0">
                <a:solidFill>
                  <a:srgbClr val="000360"/>
                </a:solidFill>
                <a:effectLst/>
                <a:latin typeface="Greycliff CF"/>
              </a:rPr>
              <a:t>是指員工或部門在沒有組織</a:t>
            </a:r>
            <a:r>
              <a:rPr lang="en-US" altLang="zh-TW" sz="1600" b="0" i="0">
                <a:solidFill>
                  <a:srgbClr val="000360"/>
                </a:solidFill>
                <a:effectLst/>
                <a:latin typeface="Greycliff CF"/>
              </a:rPr>
              <a:t>AI</a:t>
            </a:r>
            <a:r>
              <a:rPr lang="zh-TW" altLang="en-US" sz="1600" b="0" i="0">
                <a:solidFill>
                  <a:srgbClr val="000360"/>
                </a:solidFill>
                <a:effectLst/>
                <a:latin typeface="Greycliff CF"/>
              </a:rPr>
              <a:t>治理或</a:t>
            </a:r>
            <a:r>
              <a:rPr lang="en-US" altLang="zh-TW" sz="1600" b="0" i="0">
                <a:solidFill>
                  <a:srgbClr val="000360"/>
                </a:solidFill>
                <a:effectLst/>
                <a:latin typeface="Greycliff CF"/>
              </a:rPr>
              <a:t>IT</a:t>
            </a:r>
            <a:r>
              <a:rPr lang="zh-TW" altLang="en-US" sz="1600" b="0" i="0">
                <a:solidFill>
                  <a:srgbClr val="000360"/>
                </a:solidFill>
                <a:effectLst/>
                <a:latin typeface="Greycliff CF"/>
              </a:rPr>
              <a:t>部門正式監督或批准的情況下使用</a:t>
            </a:r>
            <a:r>
              <a:rPr lang="en-US" altLang="zh-TW" sz="1600" b="0" i="0">
                <a:solidFill>
                  <a:srgbClr val="000360"/>
                </a:solidFill>
                <a:effectLst/>
                <a:latin typeface="Greycliff CF"/>
              </a:rPr>
              <a:t>AI</a:t>
            </a:r>
            <a:r>
              <a:rPr lang="zh-TW" altLang="en-US" sz="1600" b="0" i="0">
                <a:solidFill>
                  <a:srgbClr val="000360"/>
                </a:solidFill>
                <a:effectLst/>
                <a:latin typeface="Greycliff CF"/>
              </a:rPr>
              <a:t>應用程式和模型。這包括人工智慧驅動的軟體、機器學習模型和其他人工智慧功能，通常來自 </a:t>
            </a:r>
            <a:r>
              <a:rPr lang="en-US" altLang="zh-TW" sz="1600" b="0" i="0">
                <a:solidFill>
                  <a:srgbClr val="000360"/>
                </a:solidFill>
                <a:effectLst/>
                <a:latin typeface="Greycliff CF"/>
              </a:rPr>
              <a:t>SaaS </a:t>
            </a:r>
            <a:r>
              <a:rPr lang="zh-TW" altLang="en-US" sz="1600" b="0" i="0">
                <a:solidFill>
                  <a:srgbClr val="000360"/>
                </a:solidFill>
                <a:effectLst/>
                <a:latin typeface="Greycliff CF"/>
              </a:rPr>
              <a:t>應用程式。</a:t>
            </a:r>
          </a:p>
          <a:p>
            <a:pPr algn="l">
              <a:spcAft>
                <a:spcPts val="1500"/>
              </a:spcAft>
            </a:pPr>
            <a:r>
              <a:rPr lang="zh-TW" altLang="en-US" sz="1600" b="0" i="0">
                <a:solidFill>
                  <a:srgbClr val="000360"/>
                </a:solidFill>
                <a:effectLst/>
                <a:latin typeface="Greycliff CF"/>
              </a:rPr>
              <a:t>員工越來越多地轉向使用現成的人工智慧工具來快速解​​決複雜的問題，繞過傳統的審批流程。雖然這可以提高生產力和創新，但也帶來了重大風險和挑戰，例如安全漏洞和合規性問題。</a:t>
            </a:r>
            <a:endParaRPr lang="en-US" altLang="zh-TW" sz="1600" b="0" i="0">
              <a:solidFill>
                <a:srgbClr val="000360"/>
              </a:solidFill>
              <a:effectLst/>
              <a:latin typeface="Greycliff CF"/>
            </a:endParaRPr>
          </a:p>
          <a:p>
            <a:pPr algn="l">
              <a:spcAft>
                <a:spcPts val="1500"/>
              </a:spcAft>
            </a:pPr>
            <a:r>
              <a:rPr lang="zh-TW" altLang="en-US" sz="1600" b="0" i="0">
                <a:solidFill>
                  <a:srgbClr val="000360"/>
                </a:solidFill>
                <a:effectLst/>
                <a:latin typeface="Greycliff CF"/>
              </a:rPr>
              <a:t>此外，經批准的 </a:t>
            </a:r>
            <a:r>
              <a:rPr lang="en-US" altLang="zh-TW" sz="1600" b="0" i="0">
                <a:solidFill>
                  <a:srgbClr val="000360"/>
                </a:solidFill>
                <a:effectLst/>
                <a:latin typeface="Greycliff CF"/>
              </a:rPr>
              <a:t>SaaS </a:t>
            </a:r>
            <a:r>
              <a:rPr lang="zh-TW" altLang="en-US" sz="1600" b="0" i="0">
                <a:solidFill>
                  <a:srgbClr val="000360"/>
                </a:solidFill>
                <a:effectLst/>
                <a:latin typeface="Greycliff CF"/>
              </a:rPr>
              <a:t>應用程式越來越多地引入基於人工智慧的功能，從自動化數據分析和預測分析到個人化用戶體驗。這些功能是在未經同意或選擇退出的情況下引入的，這意味著敏感的受監管資料可能會以使用者不完全同意的方式使用並違反合規性要求。</a:t>
            </a:r>
            <a:endParaRPr lang="en-US" altLang="zh-TW" sz="1600" b="0" i="0">
              <a:solidFill>
                <a:srgbClr val="000360"/>
              </a:solidFill>
              <a:effectLst/>
              <a:latin typeface="Greycliff CF"/>
            </a:endParaRPr>
          </a:p>
          <a:p>
            <a:pPr algn="l">
              <a:spcAft>
                <a:spcPts val="1500"/>
              </a:spcAft>
            </a:pPr>
            <a:r>
              <a:rPr lang="zh-TW" altLang="en-US" sz="1600">
                <a:solidFill>
                  <a:srgbClr val="C00000"/>
                </a:solidFill>
                <a:latin typeface="Greycliff CF"/>
              </a:rPr>
              <a:t>影子人工智慧有哪些風險？</a:t>
            </a:r>
          </a:p>
          <a:p>
            <a:pPr marL="285750" indent="-285750" algn="l">
              <a:spcAft>
                <a:spcPts val="0"/>
              </a:spcAft>
              <a:buFont typeface="Arial" panose="020B0604020202020204" pitchFamily="34" charset="0"/>
              <a:buChar char="•"/>
            </a:pPr>
            <a:r>
              <a:rPr lang="zh-TW" altLang="en-US" sz="1600" b="0">
                <a:solidFill>
                  <a:srgbClr val="000360"/>
                </a:solidFill>
                <a:latin typeface="Greycliff CF"/>
              </a:rPr>
              <a:t>安全漏洞 </a:t>
            </a:r>
            <a:r>
              <a:rPr lang="en-US" altLang="zh-TW" sz="1200" b="1" i="0">
                <a:solidFill>
                  <a:srgbClr val="000360"/>
                </a:solidFill>
                <a:effectLst/>
                <a:latin typeface="Greycliff CF"/>
              </a:rPr>
              <a:t>Security Vulnerabilities </a:t>
            </a:r>
            <a:r>
              <a:rPr lang="zh-TW" altLang="en-US" sz="1600" b="0">
                <a:solidFill>
                  <a:srgbClr val="000360"/>
                </a:solidFill>
                <a:latin typeface="Greycliff CF"/>
              </a:rPr>
              <a:t>：影子人工智慧可能會引入新的資料外洩入口點，因為未經授權的工具可能不符合組織的安全策略。</a:t>
            </a:r>
          </a:p>
          <a:p>
            <a:pPr marL="285750" indent="-285750" algn="l">
              <a:spcAft>
                <a:spcPts val="0"/>
              </a:spcAft>
              <a:buFont typeface="Arial" panose="020B0604020202020204" pitchFamily="34" charset="0"/>
              <a:buChar char="•"/>
            </a:pPr>
            <a:r>
              <a:rPr lang="zh-TW" altLang="en-US" sz="1600" b="0">
                <a:solidFill>
                  <a:srgbClr val="000360"/>
                </a:solidFill>
                <a:latin typeface="Greycliff CF"/>
              </a:rPr>
              <a:t>合規問題 </a:t>
            </a:r>
            <a:r>
              <a:rPr lang="en-US" altLang="zh-TW" sz="1200" b="1" i="0">
                <a:solidFill>
                  <a:srgbClr val="000360"/>
                </a:solidFill>
                <a:effectLst/>
                <a:latin typeface="Greycliff CF"/>
              </a:rPr>
              <a:t> Compliance Issues </a:t>
            </a:r>
            <a:r>
              <a:rPr lang="zh-TW" altLang="en-US" sz="1600" b="0">
                <a:solidFill>
                  <a:srgbClr val="000360"/>
                </a:solidFill>
                <a:latin typeface="Greycliff CF"/>
              </a:rPr>
              <a:t>：使用未經批准的人工智慧工具可能會導致違反監管要求，特別是在資料隱私方面。</a:t>
            </a:r>
          </a:p>
          <a:p>
            <a:pPr marL="285750" indent="-285750" algn="l">
              <a:spcAft>
                <a:spcPts val="0"/>
              </a:spcAft>
              <a:buFont typeface="Arial" panose="020B0604020202020204" pitchFamily="34" charset="0"/>
              <a:buChar char="•"/>
            </a:pPr>
            <a:r>
              <a:rPr lang="zh-TW" altLang="en-US" sz="1600" b="0">
                <a:solidFill>
                  <a:srgbClr val="000360"/>
                </a:solidFill>
                <a:latin typeface="Greycliff CF"/>
              </a:rPr>
              <a:t>資料管理效率低落 </a:t>
            </a:r>
            <a:r>
              <a:rPr lang="en-US" altLang="zh-TW" sz="1200" b="1" i="0">
                <a:solidFill>
                  <a:srgbClr val="000360"/>
                </a:solidFill>
                <a:effectLst/>
                <a:latin typeface="Greycliff CF"/>
              </a:rPr>
              <a:t> Inefficiencies in Data Management </a:t>
            </a:r>
            <a:r>
              <a:rPr lang="zh-TW" altLang="en-US" sz="1600" b="0">
                <a:solidFill>
                  <a:srgbClr val="000360"/>
                </a:solidFill>
                <a:latin typeface="Greycliff CF"/>
              </a:rPr>
              <a:t>：不同的人工智慧工具可能會造成數據和分析的孤島，導致結果不一致和決策挑戰。</a:t>
            </a:r>
          </a:p>
          <a:p>
            <a:pPr marL="285750" indent="-285750" algn="l">
              <a:spcAft>
                <a:spcPts val="0"/>
              </a:spcAft>
              <a:buFont typeface="Arial" panose="020B0604020202020204" pitchFamily="34" charset="0"/>
              <a:buChar char="•"/>
            </a:pPr>
            <a:r>
              <a:rPr lang="zh-TW" altLang="en-US" sz="1600" b="0">
                <a:solidFill>
                  <a:srgbClr val="000360"/>
                </a:solidFill>
                <a:latin typeface="Greycliff CF"/>
              </a:rPr>
              <a:t>整合問題 </a:t>
            </a:r>
            <a:r>
              <a:rPr lang="en-US" altLang="zh-TW" sz="1200" b="1" i="0">
                <a:solidFill>
                  <a:srgbClr val="000360"/>
                </a:solidFill>
                <a:effectLst/>
                <a:latin typeface="Greycliff CF"/>
              </a:rPr>
              <a:t> Integration Problems </a:t>
            </a:r>
            <a:r>
              <a:rPr lang="zh-TW" altLang="en-US" sz="1600" b="0">
                <a:solidFill>
                  <a:srgbClr val="000360"/>
                </a:solidFill>
                <a:latin typeface="Greycliff CF"/>
              </a:rPr>
              <a:t>：未經授權的人工智慧應用程式可能無法與現有系統很好地整合，從而導致營運效率低下和額外成本。</a:t>
            </a:r>
          </a:p>
          <a:p>
            <a:pPr marL="285750" indent="-285750" algn="l">
              <a:spcAft>
                <a:spcPts val="0"/>
              </a:spcAft>
              <a:buFont typeface="Arial" panose="020B0604020202020204" pitchFamily="34" charset="0"/>
              <a:buChar char="•"/>
            </a:pPr>
            <a:r>
              <a:rPr lang="zh-TW" altLang="en-US" sz="1600" b="0">
                <a:solidFill>
                  <a:srgbClr val="000360"/>
                </a:solidFill>
                <a:latin typeface="Greycliff CF"/>
              </a:rPr>
              <a:t>缺乏監督</a:t>
            </a:r>
            <a:r>
              <a:rPr lang="en-US" altLang="zh-TW" sz="1200" b="0" i="0">
                <a:solidFill>
                  <a:srgbClr val="000360"/>
                </a:solidFill>
                <a:effectLst/>
                <a:latin typeface="Greycliff CF"/>
              </a:rPr>
              <a:t> </a:t>
            </a:r>
            <a:r>
              <a:rPr lang="en-US" altLang="zh-TW" sz="1200" b="1" i="0">
                <a:solidFill>
                  <a:srgbClr val="000360"/>
                </a:solidFill>
                <a:effectLst/>
                <a:latin typeface="Greycliff CF"/>
              </a:rPr>
              <a:t>Lack of Oversight </a:t>
            </a:r>
            <a:r>
              <a:rPr lang="zh-TW" altLang="en-US" sz="1600" b="0">
                <a:solidFill>
                  <a:srgbClr val="000360"/>
                </a:solidFill>
                <a:latin typeface="Greycliff CF"/>
              </a:rPr>
              <a:t>：如果沒有適當的治理，就很難確保以負責任和道德的方式使用人工智慧工具，從而引起人們對有偏見的輸出和不道德的人工智慧行為的擔憂。</a:t>
            </a:r>
            <a:endParaRPr lang="en-US" altLang="zh-TW" sz="1600" b="0">
              <a:solidFill>
                <a:srgbClr val="000360"/>
              </a:solidFill>
              <a:latin typeface="Greycliff CF"/>
            </a:endParaRPr>
          </a:p>
          <a:p>
            <a:pPr algn="l">
              <a:spcAft>
                <a:spcPts val="0"/>
              </a:spcAft>
            </a:pPr>
            <a:endParaRPr lang="zh-TW" altLang="en-US" sz="1600" b="0">
              <a:solidFill>
                <a:srgbClr val="000360"/>
              </a:solidFill>
              <a:latin typeface="Greycliff CF"/>
            </a:endParaRPr>
          </a:p>
          <a:p>
            <a:endParaRPr lang="zh-TW" altLang="en-US" sz="1600"/>
          </a:p>
        </p:txBody>
      </p:sp>
      <p:sp>
        <p:nvSpPr>
          <p:cNvPr id="5" name="文字方塊 4">
            <a:extLst>
              <a:ext uri="{FF2B5EF4-FFF2-40B4-BE49-F238E27FC236}">
                <a16:creationId xmlns:a16="http://schemas.microsoft.com/office/drawing/2014/main" id="{A45CA612-9B43-DB27-618F-C5248870B5C2}"/>
              </a:ext>
            </a:extLst>
          </p:cNvPr>
          <p:cNvSpPr txBox="1"/>
          <p:nvPr/>
        </p:nvSpPr>
        <p:spPr>
          <a:xfrm>
            <a:off x="4499992" y="745051"/>
            <a:ext cx="4572000" cy="215444"/>
          </a:xfrm>
          <a:prstGeom prst="rect">
            <a:avLst/>
          </a:prstGeom>
          <a:noFill/>
        </p:spPr>
        <p:txBody>
          <a:bodyPr wrap="square">
            <a:spAutoFit/>
          </a:bodyPr>
          <a:lstStyle/>
          <a:p>
            <a:r>
              <a:rPr lang="en-US" altLang="zh-TW" sz="800"/>
              <a:t>https://www.grip.security/blog/risk-benefits-and-costs-of-shadow-ai</a:t>
            </a:r>
            <a:endParaRPr lang="zh-TW" altLang="en-US" sz="800"/>
          </a:p>
        </p:txBody>
      </p:sp>
    </p:spTree>
    <p:extLst>
      <p:ext uri="{BB962C8B-B14F-4D97-AF65-F5344CB8AC3E}">
        <p14:creationId xmlns:p14="http://schemas.microsoft.com/office/powerpoint/2010/main" val="399605855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7AE42E-736C-2678-8DF9-233C0FA734E1}"/>
              </a:ext>
            </a:extLst>
          </p:cNvPr>
          <p:cNvSpPr>
            <a:spLocks noGrp="1"/>
          </p:cNvSpPr>
          <p:nvPr>
            <p:ph type="title"/>
          </p:nvPr>
        </p:nvSpPr>
        <p:spPr/>
        <p:txBody>
          <a:bodyPr/>
          <a:lstStyle/>
          <a:p>
            <a:r>
              <a:rPr lang="en-US" altLang="zh-TW" sz="2400" b="1" i="0">
                <a:solidFill>
                  <a:srgbClr val="0F0F0F"/>
                </a:solidFill>
                <a:effectLst/>
                <a:latin typeface="Roboto" panose="02000000000000000000" pitchFamily="2" charset="0"/>
              </a:rPr>
              <a:t>What's Next for AI in 2025? (Superintelligence Ahead)</a:t>
            </a:r>
            <a:br>
              <a:rPr lang="en-US" altLang="zh-TW" sz="2400" b="1" i="0">
                <a:solidFill>
                  <a:srgbClr val="0F0F0F"/>
                </a:solidFill>
                <a:effectLst/>
                <a:latin typeface="Roboto" panose="02000000000000000000" pitchFamily="2" charset="0"/>
              </a:rPr>
            </a:br>
            <a:endParaRPr lang="zh-TW" altLang="en-US" sz="2400"/>
          </a:p>
        </p:txBody>
      </p:sp>
      <p:sp>
        <p:nvSpPr>
          <p:cNvPr id="3" name="內容版面配置區 2">
            <a:extLst>
              <a:ext uri="{FF2B5EF4-FFF2-40B4-BE49-F238E27FC236}">
                <a16:creationId xmlns:a16="http://schemas.microsoft.com/office/drawing/2014/main" id="{0D66FE0B-CF66-39EF-4AB3-A801CAC33292}"/>
              </a:ext>
            </a:extLst>
          </p:cNvPr>
          <p:cNvSpPr>
            <a:spLocks noGrp="1"/>
          </p:cNvSpPr>
          <p:nvPr>
            <p:ph idx="1"/>
          </p:nvPr>
        </p:nvSpPr>
        <p:spPr/>
        <p:txBody>
          <a:bodyPr/>
          <a:lstStyle/>
          <a:p>
            <a:r>
              <a:rPr lang="en-US" altLang="zh-TW"/>
              <a:t>https://www.google.com/search?sca_esv=115c654abf6987a0&amp;sxsrf=AHTn8zr6OuWWfNvtSqNkWKFc4J1Z8T36QA:1740190181487&amp;q=Superintelligence&amp;udm=7&amp;fbs=ABzOT_AGBMogrnfXHu6GxeqSvos9_CvGOO7U4yB6g8JRhoSeSMW9Fxq01IWVSLFsMs6uAWw0KAOGwd2kGftqOoyS73hmD1R137ngr9IPzsG_UcuCgcd4tvKubMVv8ylOisLJVoK7FSPaTEmBfb1IrIwmY4RXnlinmm0Y8LpFlant0L1mqMs-1xI_NiT-ZiG0Zd3xGryW5soi&amp;sa=X&amp;sqi=2&amp;ved=2ahUKEwixve_MmdaLAxWJa_UHHRSUAvUQtKgLegQIEhAB&amp;biw=1937&amp;bih=921&amp;dpr=1.32#fpstate=ive&amp;ip=1&amp;vld=cid:a98af041,vid:MHT6lxOA5-4,st:0</a:t>
            </a:r>
            <a:endParaRPr lang="zh-TW" altLang="en-US"/>
          </a:p>
        </p:txBody>
      </p:sp>
    </p:spTree>
    <p:extLst>
      <p:ext uri="{BB962C8B-B14F-4D97-AF65-F5344CB8AC3E}">
        <p14:creationId xmlns:p14="http://schemas.microsoft.com/office/powerpoint/2010/main" val="87084966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15B5C9-7D94-5AB9-15DB-480A55563DBB}"/>
              </a:ext>
            </a:extLst>
          </p:cNvPr>
          <p:cNvSpPr>
            <a:spLocks noGrp="1"/>
          </p:cNvSpPr>
          <p:nvPr>
            <p:ph type="title"/>
          </p:nvPr>
        </p:nvSpPr>
        <p:spPr>
          <a:xfrm>
            <a:off x="179388" y="0"/>
            <a:ext cx="8264525" cy="720725"/>
          </a:xfrm>
        </p:spPr>
        <p:txBody>
          <a:bodyPr/>
          <a:lstStyle/>
          <a:p>
            <a:r>
              <a:rPr lang="zh-TW" altLang="en-US"/>
              <a:t>超級智慧</a:t>
            </a:r>
          </a:p>
        </p:txBody>
      </p:sp>
      <p:sp>
        <p:nvSpPr>
          <p:cNvPr id="3" name="內容版面配置區 2">
            <a:extLst>
              <a:ext uri="{FF2B5EF4-FFF2-40B4-BE49-F238E27FC236}">
                <a16:creationId xmlns:a16="http://schemas.microsoft.com/office/drawing/2014/main" id="{4E0EBC8F-4064-0664-B3F0-9F59307B81BB}"/>
              </a:ext>
            </a:extLst>
          </p:cNvPr>
          <p:cNvSpPr>
            <a:spLocks noGrp="1"/>
          </p:cNvSpPr>
          <p:nvPr>
            <p:ph idx="1"/>
          </p:nvPr>
        </p:nvSpPr>
        <p:spPr>
          <a:xfrm>
            <a:off x="179387" y="764704"/>
            <a:ext cx="8713093" cy="5832648"/>
          </a:xfrm>
        </p:spPr>
        <p:txBody>
          <a:bodyPr/>
          <a:lstStyle/>
          <a:p>
            <a:pPr marL="285750" indent="-285750" algn="l">
              <a:buFont typeface="Arial" panose="020B0604020202020204" pitchFamily="34" charset="0"/>
              <a:buChar char="•"/>
            </a:pPr>
            <a:r>
              <a:rPr lang="zh-TW" altLang="en-US" sz="1800" b="0" i="0" u="none" strike="noStrike" baseline="0">
                <a:latin typeface="*PMingLiU-7521-Identity-H"/>
              </a:rPr>
              <a:t>科技奇點，指的是某些機器達成超人智慧或超級智慧的時間點</a:t>
            </a:r>
            <a:endParaRPr lang="en-US" altLang="zh-TW" sz="1800" b="0" i="0" u="none" strike="noStrike" baseline="0">
              <a:latin typeface="*PMingLiU-7521-Identity-H"/>
            </a:endParaRPr>
          </a:p>
          <a:p>
            <a:pPr marL="285750" indent="-285750" algn="l">
              <a:buFont typeface="Arial" panose="020B0604020202020204" pitchFamily="34" charset="0"/>
              <a:buChar char="•"/>
            </a:pPr>
            <a:r>
              <a:rPr lang="zh-TW" altLang="en-US" sz="1800" b="0" i="0" u="none" strike="noStrike" baseline="0">
                <a:latin typeface="*PMingLiU-7521-Identity-H"/>
              </a:rPr>
              <a:t>科技奇點（英語：</a:t>
            </a:r>
            <a:r>
              <a:rPr lang="en-US" altLang="zh-TW" sz="1800" b="0" i="0" u="none" strike="noStrike" baseline="0">
                <a:latin typeface="*PMingLiU-7521-Identity-H"/>
              </a:rPr>
              <a:t>Technological Singularity</a:t>
            </a:r>
            <a:r>
              <a:rPr lang="zh-TW" altLang="en-US" sz="1800" b="0" i="0" u="none" strike="noStrike" baseline="0">
                <a:latin typeface="*PMingLiU-7521-Identity-H"/>
              </a:rPr>
              <a:t>），出自奇異點理論；根據科技發展史總結出的觀點，認為人類正在接近一個使得現有科技被完全拋棄或者人類文明被完全顛覆的事件點，在這個事件點以後的事件就像黑洞的事件視界一樣完全無法預測。</a:t>
            </a:r>
            <a:endParaRPr lang="en-US" altLang="zh-TW" sz="1800" b="0" i="0" u="none" strike="noStrike" baseline="0">
              <a:latin typeface="*PMingLiU-7521-Identity-H"/>
            </a:endParaRPr>
          </a:p>
          <a:p>
            <a:pPr marL="285750" indent="-285750" algn="l">
              <a:buFont typeface="Arial" panose="020B0604020202020204" pitchFamily="34" charset="0"/>
              <a:buChar char="•"/>
            </a:pPr>
            <a:r>
              <a:rPr lang="zh-TW" altLang="en-US" sz="1800" b="1" i="0" u="none" strike="noStrike" baseline="0">
                <a:latin typeface="*PMingLiU-Bold-131899-Identity-H"/>
              </a:rPr>
              <a:t>硏究人員與從業人員都在爭論創造超級智慧的可能性</a:t>
            </a:r>
            <a:r>
              <a:rPr lang="zh-TW" altLang="en-US" sz="1800" b="1" i="0" u="none" strike="noStrike" baseline="0">
                <a:latin typeface="*PMingLiU-Bold-16441-Identity-H"/>
              </a:rPr>
              <a:t>。</a:t>
            </a:r>
            <a:r>
              <a:rPr lang="zh-TW" altLang="en-US" sz="1800" b="1" i="0" u="none" strike="noStrike" baseline="0">
                <a:latin typeface="*PMingLiU-Bold-131899-Identity-H"/>
              </a:rPr>
              <a:t>對科技奇點具體化的預計時間從幾年到幾十年、幾個世紀不等， 甚至有人認為不可能發生</a:t>
            </a:r>
            <a:r>
              <a:rPr lang="zh-TW" altLang="en-US" sz="1800" b="1" i="0" u="none" strike="noStrike" baseline="0">
                <a:latin typeface="*PMingLiU-Bold-16441-Identity-H"/>
              </a:rPr>
              <a:t>。</a:t>
            </a:r>
            <a:r>
              <a:rPr lang="zh-TW" altLang="en-US" sz="1800" b="1" i="0" u="none" strike="noStrike" baseline="0">
                <a:latin typeface="*PMingLiU-Bold-131899-Identity-H"/>
              </a:rPr>
              <a:t>無論是否相信超級智慧的可能性， 關於達成超級智慧的潛在途徑之探討絡繹不絕</a:t>
            </a:r>
            <a:r>
              <a:rPr lang="zh-TW" altLang="en-US" sz="1800" b="1" i="0" u="none" strike="noStrike" baseline="0">
                <a:latin typeface="*PMingLiU-Bold-16441-Identity-H"/>
              </a:rPr>
              <a:t>。</a:t>
            </a:r>
            <a:endParaRPr lang="en-US" altLang="zh-TW" sz="1800" b="1" i="0" u="none" strike="noStrike" baseline="0">
              <a:latin typeface="*PMingLiU-Bold-16441-Identity-H"/>
            </a:endParaRPr>
          </a:p>
          <a:p>
            <a:pPr marL="285750" indent="-285750" algn="l">
              <a:buFont typeface="Arial" panose="020B0604020202020204" pitchFamily="34" charset="0"/>
              <a:buChar char="•"/>
            </a:pPr>
            <a:endParaRPr lang="en-US" altLang="zh-TW" sz="1800">
              <a:latin typeface="*PMingLiU-Bold-16441-Identity-H"/>
            </a:endParaRPr>
          </a:p>
          <a:p>
            <a:pPr algn="l"/>
            <a:r>
              <a:rPr lang="zh-TW" altLang="en-US" sz="1800" b="1" i="0" u="none" strike="noStrike" baseline="0">
                <a:latin typeface="*Adobe Ming Std L-Bold-26541-Identity-H"/>
              </a:rPr>
              <a:t>如果存在超級智慧，那麼工程師或超級智慧本身可以創造另一個超級智慧，甚至可能比原來更好，因為超級智慧將具有優越的工程技術與技能（與原創者相比）。</a:t>
            </a:r>
            <a:endParaRPr lang="en-US" altLang="zh-TW" sz="1800" b="1" i="0" u="none" strike="noStrike" baseline="0">
              <a:latin typeface="*Adobe Ming Std L-Bold-26541-Identity-H"/>
            </a:endParaRPr>
          </a:p>
          <a:p>
            <a:pPr algn="l"/>
            <a:endParaRPr lang="en-US" altLang="zh-TW" sz="1800">
              <a:latin typeface="*Adobe Ming Std L-Bold-26541-Identity-H"/>
            </a:endParaRPr>
          </a:p>
          <a:p>
            <a:pPr algn="l"/>
            <a:r>
              <a:rPr lang="zh-TW" altLang="en-US" sz="1800" b="1" i="0" u="none" strike="noStrike" baseline="0">
                <a:latin typeface="*Adobe Ming Std L-Bold-26541-Identity-H"/>
              </a:rPr>
              <a:t>超級智慧的複製不會受到數百萬年來生物演化過程的期間限制。其中只受到新硬體技術組裝過程的限制，而超級智慧能以顯著方式自我改進。軟體可快速輕鬆複製到新硬體中。資源也可能讓複製受限，超級智慧可能提供更好甚至嶄新的方式探勘與生產所需的資源。  </a:t>
            </a:r>
            <a:endParaRPr lang="en-US" altLang="zh-TW" sz="1800" b="1" i="0" u="none" strike="noStrike" baseline="0">
              <a:latin typeface="*Adobe Ming Std L-Bold-26541-Identity-H"/>
            </a:endParaRPr>
          </a:p>
          <a:p>
            <a:pPr algn="l"/>
            <a:endParaRPr lang="en-US" altLang="zh-TW" sz="1800">
              <a:latin typeface="*Adobe Ming Std L-Bold-26541-Identity-H"/>
            </a:endParaRPr>
          </a:p>
          <a:p>
            <a:pPr algn="l"/>
            <a:r>
              <a:rPr lang="zh-TW" altLang="en-US" sz="1800" b="1" i="0" u="none" strike="noStrike" baseline="0">
                <a:solidFill>
                  <a:srgbClr val="C00000"/>
                </a:solidFill>
                <a:latin typeface="*DFKai-SB-Bold-230244-Identity-H"/>
              </a:rPr>
              <a:t>一</a:t>
            </a:r>
            <a:r>
              <a:rPr lang="zh-TW" altLang="en-US" sz="1800" b="1" i="0" u="none" strike="noStrike" baseline="0">
                <a:solidFill>
                  <a:srgbClr val="C00000"/>
                </a:solidFill>
                <a:latin typeface="*DFKai-SB-Bold-230243-Identity-H"/>
              </a:rPr>
              <a:t>旦發生科技奇點，</a:t>
            </a:r>
            <a:r>
              <a:rPr lang="zh-TW" altLang="en-US" sz="1800" b="1" i="0" u="none" strike="noStrike" baseline="0">
                <a:latin typeface="*DFKai-SB-Bold-230243-Identity-H"/>
              </a:rPr>
              <a:t> </a:t>
            </a:r>
            <a:r>
              <a:rPr lang="zh-TW" altLang="en-US" sz="1800" b="1" i="0" u="none" strike="noStrike" baseline="0">
                <a:solidFill>
                  <a:srgbClr val="C00000"/>
                </a:solidFill>
                <a:latin typeface="*DFKai-SB-Bold-230243-Identity-H"/>
              </a:rPr>
              <a:t>不能排除超級智慧可能對人類造成意外、負面甚至災難性的後果</a:t>
            </a:r>
            <a:r>
              <a:rPr lang="zh-TW" altLang="en-US" sz="1800" b="1" i="0" u="none" strike="noStrike" baseline="0">
                <a:latin typeface="*DFKai-SB-Bold-230243-Identity-H"/>
              </a:rPr>
              <a:t>。因此， 適當的目標、激勵的設計以及合宜的控制機制， 對於控制新興而強大的</a:t>
            </a:r>
            <a:r>
              <a:rPr lang="en-US" altLang="zh-TW" sz="1800" b="1" i="0" u="none" strike="noStrike" baseline="0">
                <a:latin typeface="*DFKai-SB-Bold-230243-Identity-H"/>
              </a:rPr>
              <a:t>AI </a:t>
            </a:r>
            <a:r>
              <a:rPr lang="zh-TW" altLang="en-US" sz="1800" b="1" i="0" u="none" strike="noStrike" baseline="0">
                <a:latin typeface="*DFKai-SB-Bold-230243-Identity-H"/>
              </a:rPr>
              <a:t>代理人， 至關重要</a:t>
            </a:r>
            <a:r>
              <a:rPr lang="zh-TW" altLang="en-US" sz="1800" b="1" i="0" u="none" strike="noStrike" baseline="0">
                <a:solidFill>
                  <a:srgbClr val="C00000"/>
                </a:solidFill>
                <a:latin typeface="*DFKai-SB-Bold-230243-Identity-H"/>
              </a:rPr>
              <a:t>， 甚至在科技奇點出現之前， 就該及早因應。</a:t>
            </a:r>
            <a:r>
              <a:rPr lang="zh-TW" altLang="en-US" sz="1800" b="1" i="0" u="none" strike="noStrike" baseline="0">
                <a:solidFill>
                  <a:srgbClr val="C00000"/>
                </a:solidFill>
                <a:latin typeface="*DFKai-SB-Bold-230244-Identity-H"/>
              </a:rPr>
              <a:t>一</a:t>
            </a:r>
            <a:r>
              <a:rPr lang="zh-TW" altLang="en-US" sz="1800" b="1" i="0" u="none" strike="noStrike" baseline="0">
                <a:solidFill>
                  <a:srgbClr val="C00000"/>
                </a:solidFill>
                <a:latin typeface="*DFKai-SB-Bold-230243-Identity-H"/>
              </a:rPr>
              <a:t>旦達到奇點， 智慧爆炸可能迅速將超級智慧的控制權， 從其創造者與贊助者手中奪走。</a:t>
            </a:r>
            <a:endParaRPr lang="zh-TW" altLang="en-US">
              <a:solidFill>
                <a:srgbClr val="C00000"/>
              </a:solidFill>
            </a:endParaRPr>
          </a:p>
        </p:txBody>
      </p:sp>
    </p:spTree>
    <p:extLst>
      <p:ext uri="{BB962C8B-B14F-4D97-AF65-F5344CB8AC3E}">
        <p14:creationId xmlns:p14="http://schemas.microsoft.com/office/powerpoint/2010/main" val="36176205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3F2898-C997-92F5-DD40-CDD02871287E}"/>
              </a:ext>
            </a:extLst>
          </p:cNvPr>
          <p:cNvSpPr>
            <a:spLocks noGrp="1"/>
          </p:cNvSpPr>
          <p:nvPr>
            <p:ph type="title"/>
          </p:nvPr>
        </p:nvSpPr>
        <p:spPr/>
        <p:txBody>
          <a:bodyPr/>
          <a:lstStyle/>
          <a:p>
            <a:r>
              <a:rPr lang="zh-TW" altLang="en-US"/>
              <a:t>生物強化 </a:t>
            </a:r>
            <a:r>
              <a:rPr lang="en-US" altLang="zh-TW"/>
              <a:t>Biological Enhancements</a:t>
            </a:r>
            <a:endParaRPr lang="zh-TW" altLang="en-US"/>
          </a:p>
        </p:txBody>
      </p:sp>
      <p:sp>
        <p:nvSpPr>
          <p:cNvPr id="3" name="內容版面配置區 2">
            <a:extLst>
              <a:ext uri="{FF2B5EF4-FFF2-40B4-BE49-F238E27FC236}">
                <a16:creationId xmlns:a16="http://schemas.microsoft.com/office/drawing/2014/main" id="{76477F79-A10F-F2F1-0C1C-8201BCE806D7}"/>
              </a:ext>
            </a:extLst>
          </p:cNvPr>
          <p:cNvSpPr>
            <a:spLocks noGrp="1"/>
          </p:cNvSpPr>
          <p:nvPr>
            <p:ph idx="1"/>
          </p:nvPr>
        </p:nvSpPr>
        <p:spPr>
          <a:xfrm>
            <a:off x="179388" y="1153791"/>
            <a:ext cx="8857108" cy="5040312"/>
          </a:xfrm>
        </p:spPr>
        <p:txBody>
          <a:bodyPr/>
          <a:lstStyle/>
          <a:p>
            <a:pPr algn="l"/>
            <a:r>
              <a:rPr lang="zh-TW" altLang="en-US" sz="1800" b="0" i="0" u="none" strike="noStrike" baseline="0">
                <a:latin typeface="*PMingLiU-7521-Identity-H"/>
              </a:rPr>
              <a:t>現今人類比以往更加有系統與合乎科學的提升個體的認知能力以及身體表現。</a:t>
            </a:r>
            <a:r>
              <a:rPr lang="en-US" altLang="zh-TW" sz="1800" b="0" i="0" u="none" strike="noStrike" baseline="0">
                <a:latin typeface="*PMingLiU-7521-Identity-H"/>
              </a:rPr>
              <a:t>Harari (20 1 5 ) </a:t>
            </a:r>
            <a:r>
              <a:rPr lang="zh-TW" altLang="en-US" sz="1800" b="0" i="0" u="none" strike="noStrike" baseline="0">
                <a:latin typeface="*PMingLiU-7521-Identity-H"/>
              </a:rPr>
              <a:t>將此努力描述為智人</a:t>
            </a:r>
            <a:r>
              <a:rPr lang="en-US" altLang="zh-TW" sz="1800" b="0" i="0" u="none" strike="noStrike" baseline="0">
                <a:latin typeface="*PMingLiU-7521-Identity-H"/>
              </a:rPr>
              <a:t>( homo sapiens ) </a:t>
            </a:r>
            <a:r>
              <a:rPr lang="zh-TW" altLang="en-US" sz="1800" b="0" i="0" u="none" strike="noStrike" baseline="0">
                <a:latin typeface="*PMingLiU-7521-Identity-H"/>
              </a:rPr>
              <a:t>追求創造嶄新而更好的自己一一神人</a:t>
            </a:r>
            <a:r>
              <a:rPr lang="en-US" altLang="zh-TW" sz="1800" b="0" i="0" u="none" strike="noStrike" baseline="0">
                <a:latin typeface="*PMingLiU-7521-Identity-H"/>
              </a:rPr>
              <a:t>( homo deus )</a:t>
            </a:r>
            <a:r>
              <a:rPr lang="zh-TW" altLang="en-US" sz="1800" b="0" i="0" u="none" strike="noStrike" baseline="0">
                <a:latin typeface="*PMingLiU-7521-Identity-H"/>
              </a:rPr>
              <a:t>。</a:t>
            </a:r>
            <a:endParaRPr lang="en-US" altLang="zh-TW" sz="1800" b="0" i="0" u="none" strike="noStrike" baseline="0">
              <a:latin typeface="*PMingLiU-7521-Identity-H"/>
            </a:endParaRPr>
          </a:p>
          <a:p>
            <a:pPr algn="l"/>
            <a:endParaRPr lang="en-US" altLang="zh-TW" sz="1800" b="0">
              <a:latin typeface="*PMingLiU-7521-Identity-H"/>
            </a:endParaRPr>
          </a:p>
          <a:p>
            <a:pPr algn="l"/>
            <a:r>
              <a:rPr lang="zh-TW" altLang="en-US" sz="1800" b="0" i="0" u="none" strike="noStrike" baseline="0">
                <a:latin typeface="*PMingLiU-7521-Identity-H"/>
              </a:rPr>
              <a:t>人類硬體（身體）基本固定不變的阻礙。經過數十萬年的演變， 在可預見的將來會持續演化。但可能歷經多個世代， 只以相當緩慢的速度演變。也僅在很小的範圍內變化， 因為對於當今人類天擇所起的作用越來越小</a:t>
            </a:r>
            <a:endParaRPr lang="en-US" altLang="zh-TW" sz="1800" b="0" i="0" u="none" strike="noStrike" baseline="0">
              <a:latin typeface="*PMingLiU-7521-Identity-H"/>
            </a:endParaRPr>
          </a:p>
          <a:p>
            <a:pPr algn="l"/>
            <a:endParaRPr lang="zh-TW" altLang="en-US" sz="1800" b="0" i="0" u="none" strike="noStrike" baseline="0">
              <a:latin typeface="*PMingLiU-7521-Identity-H"/>
            </a:endParaRPr>
          </a:p>
          <a:p>
            <a:pPr algn="l"/>
            <a:r>
              <a:rPr lang="en-US" altLang="zh-TW" sz="1800" b="0" i="0" u="none" strike="noStrike" baseline="0">
                <a:latin typeface="*PMingLiU-7521-Identity-H"/>
              </a:rPr>
              <a:t> </a:t>
            </a:r>
            <a:r>
              <a:rPr lang="en-US" altLang="zh-TW" sz="1800" b="1" i="0" u="none" strike="noStrike" baseline="0">
                <a:latin typeface="*Adobe Ming Std L-26541-Identity-H"/>
              </a:rPr>
              <a:t>Teg mark ( 2 017, ch. 1)</a:t>
            </a:r>
            <a:r>
              <a:rPr lang="zh-TW" altLang="en-US" sz="1800" b="1" i="0" u="none" strike="noStrike" baseline="0">
                <a:latin typeface="*Adobe Ming Std L-26541-Identity-H"/>
              </a:rPr>
              <a:t>就</a:t>
            </a:r>
            <a:r>
              <a:rPr lang="en-US" altLang="zh-TW" sz="1800" b="1" i="0" u="none" strike="noStrike" baseline="0">
                <a:latin typeface="*Adobe Ming Std L-26541-Identity-H"/>
              </a:rPr>
              <a:t>life </a:t>
            </a:r>
            <a:r>
              <a:rPr lang="zh-TW" altLang="en-US" sz="1800" b="1" i="0" u="none" strike="noStrike" baseline="0">
                <a:latin typeface="*Adobe Ming Std L-26541-Identity-H"/>
              </a:rPr>
              <a:t>版本概述的內容：</a:t>
            </a:r>
            <a:endParaRPr lang="en-US" altLang="zh-TW" sz="1800" b="1" i="0" u="none" strike="noStrike" baseline="0">
              <a:latin typeface="*Adobe Ming Std L-26541-Identity-H"/>
            </a:endParaRPr>
          </a:p>
          <a:p>
            <a:pPr algn="l"/>
            <a:endParaRPr lang="zh-TW" altLang="en-US" sz="1800" b="1" i="0" u="none" strike="noStrike" baseline="0">
              <a:latin typeface="*Adobe Ming Std L-26541-Identity-H"/>
            </a:endParaRPr>
          </a:p>
          <a:p>
            <a:pPr algn="l"/>
            <a:r>
              <a:rPr lang="en-US" altLang="zh-TW" sz="1800" b="1" i="0" u="none" strike="noStrike" baseline="0">
                <a:latin typeface="*Adobe Ming Std L-26541-Identity-H"/>
              </a:rPr>
              <a:t>• Life 1 .0</a:t>
            </a:r>
            <a:r>
              <a:rPr lang="zh-TW" altLang="en-US" sz="1800" b="1" i="0" u="none" strike="noStrike" baseline="0">
                <a:latin typeface="*Adobe Ming Std L-26541-Identity-H"/>
              </a:rPr>
              <a:t>（生物型）： 此生命型態具有根本固定的硬體（生物體）與軟體（基因）。兩者皆同時因演化過程而緩慢的演變。例如細菌或昆蟲。  </a:t>
            </a:r>
            <a:endParaRPr lang="en-US" altLang="zh-TW" sz="1800" b="1" i="0" u="none" strike="noStrike" baseline="0">
              <a:latin typeface="*Adobe Ming Std L-26541-Identity-H"/>
            </a:endParaRPr>
          </a:p>
          <a:p>
            <a:pPr algn="l"/>
            <a:endParaRPr lang="zh-TW" altLang="en-US" sz="1800" b="1" i="0" u="none" strike="noStrike" baseline="0">
              <a:latin typeface="*Adobe Ming Std L-26541-Identity-H"/>
            </a:endParaRPr>
          </a:p>
          <a:p>
            <a:pPr algn="l"/>
            <a:r>
              <a:rPr lang="en-US" altLang="zh-TW" sz="1800" b="1" i="0" u="none" strike="noStrike" baseline="0">
                <a:latin typeface="*Adobe Ming Std L-26541-Identity-H"/>
              </a:rPr>
              <a:t>• Life 2.0</a:t>
            </a:r>
            <a:r>
              <a:rPr lang="zh-TW" altLang="en-US" sz="1800" b="1" i="0" u="none" strike="noStrike" baseline="0">
                <a:latin typeface="*Adobe Ming Std L-26541-Identity-H"/>
              </a:rPr>
              <a:t>（文化型）： 此生命型態具有根本固定且緩慢演變的硬體， 以及大多經過設計與學習的軟體（基因加語言、知識、技能等）。例如人類。  </a:t>
            </a:r>
            <a:endParaRPr lang="en-US" altLang="zh-TW" sz="1800" b="1" i="0" u="none" strike="noStrike" baseline="0">
              <a:latin typeface="*Adobe Ming Std L-26541-Identity-H"/>
            </a:endParaRPr>
          </a:p>
          <a:p>
            <a:pPr algn="l"/>
            <a:endParaRPr lang="zh-TW" altLang="en-US" sz="1800" b="1" i="0" u="none" strike="noStrike" baseline="0">
              <a:latin typeface="*Adobe Ming Std L-26541-Identity-H"/>
            </a:endParaRPr>
          </a:p>
          <a:p>
            <a:pPr algn="l"/>
            <a:r>
              <a:rPr lang="en-US" altLang="zh-TW" sz="1800" b="1" i="0" u="none" strike="noStrike" baseline="0">
                <a:latin typeface="*Adobe Ming Std L-26541-Identity-H"/>
              </a:rPr>
              <a:t>• Life 3.0</a:t>
            </a:r>
            <a:r>
              <a:rPr lang="zh-TW" altLang="en-US" sz="1800" b="1" i="0" u="none" strike="noStrike" baseline="0">
                <a:latin typeface="*Adobe Ming Std L-26541-Identity-H"/>
              </a:rPr>
              <a:t>（技術型）： 此生命型態具有設計過而可調整的硬體， 以及充分學習與演進的軟體。例如， 使用電腦硬體、軟體與</a:t>
            </a:r>
            <a:r>
              <a:rPr lang="en-US" altLang="zh-TW" sz="1800" b="1" i="0" u="none" strike="noStrike" baseline="0">
                <a:latin typeface="*Adobe Ming Std L-26541-Identity-H"/>
              </a:rPr>
              <a:t>AI</a:t>
            </a:r>
            <a:r>
              <a:rPr lang="zh-TW" altLang="en-US" sz="1800" b="1" i="0" u="none" strike="noStrike" baseline="0">
                <a:latin typeface="*Adobe Ming Std L-26541-Identity-H"/>
              </a:rPr>
              <a:t>演算法創建的超級智慧。</a:t>
            </a:r>
            <a:endParaRPr lang="zh-TW" altLang="en-US"/>
          </a:p>
        </p:txBody>
      </p:sp>
    </p:spTree>
    <p:extLst>
      <p:ext uri="{BB962C8B-B14F-4D97-AF65-F5344CB8AC3E}">
        <p14:creationId xmlns:p14="http://schemas.microsoft.com/office/powerpoint/2010/main" val="189656483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14C351-496B-709A-FC6D-F8E7C6189EFA}"/>
              </a:ext>
            </a:extLst>
          </p:cNvPr>
          <p:cNvSpPr>
            <a:spLocks noGrp="1"/>
          </p:cNvSpPr>
          <p:nvPr>
            <p:ph type="title"/>
          </p:nvPr>
        </p:nvSpPr>
        <p:spPr/>
        <p:txBody>
          <a:bodyPr/>
          <a:lstStyle/>
          <a:p>
            <a:r>
              <a:rPr lang="zh-TW" altLang="en-US"/>
              <a:t>腦機混合 </a:t>
            </a:r>
            <a:r>
              <a:rPr lang="en-US" altLang="zh-TW" sz="1800" b="0" i="0" u="none" strike="noStrike" baseline="0">
                <a:latin typeface="MyriadPro-SemiboldCond"/>
              </a:rPr>
              <a:t>Brain-Machine Hybrids</a:t>
            </a:r>
            <a:endParaRPr lang="zh-TW" altLang="en-US"/>
          </a:p>
        </p:txBody>
      </p:sp>
      <p:sp>
        <p:nvSpPr>
          <p:cNvPr id="3" name="內容版面配置區 2">
            <a:extLst>
              <a:ext uri="{FF2B5EF4-FFF2-40B4-BE49-F238E27FC236}">
                <a16:creationId xmlns:a16="http://schemas.microsoft.com/office/drawing/2014/main" id="{1C3438A1-9E6C-855E-C69E-8C2753854CB2}"/>
              </a:ext>
            </a:extLst>
          </p:cNvPr>
          <p:cNvSpPr>
            <a:spLocks noGrp="1"/>
          </p:cNvSpPr>
          <p:nvPr>
            <p:ph idx="1"/>
          </p:nvPr>
        </p:nvSpPr>
        <p:spPr/>
        <p:txBody>
          <a:bodyPr/>
          <a:lstStyle/>
          <a:p>
            <a:r>
              <a:rPr lang="zh-TW" altLang="en-US" sz="1800">
                <a:latin typeface="*Adobe Ming Std L-26541-Identity-H"/>
              </a:rPr>
              <a:t>任何領域裡提升人類效能的混合方法， 在生活中無所不在， 人類使用各種硬體與軟體工具正是該方法存在的象徵。</a:t>
            </a:r>
            <a:endParaRPr lang="en-US" altLang="zh-TW" sz="1800">
              <a:latin typeface="*Adobe Ming Std L-26541-Identity-H"/>
            </a:endParaRPr>
          </a:p>
          <a:p>
            <a:endParaRPr lang="en-US" altLang="zh-TW" sz="1800">
              <a:latin typeface="*Adobe Ming Std L-26541-Identity-H"/>
            </a:endParaRPr>
          </a:p>
          <a:p>
            <a:r>
              <a:rPr lang="zh-TW" altLang="en-US" sz="1800">
                <a:latin typeface="*Adobe Ming Std L-26541-Identity-H"/>
              </a:rPr>
              <a:t>人類從很早開始就會使用工具。如今， 數十憶人攜帶裝有</a:t>
            </a:r>
            <a:r>
              <a:rPr lang="en-US" altLang="zh-TW" sz="1800">
                <a:latin typeface="*Adobe Ming Std L-26541-Identity-H"/>
              </a:rPr>
              <a:t>Google </a:t>
            </a:r>
            <a:r>
              <a:rPr lang="zh-TW" altLang="en-US" sz="1800">
                <a:latin typeface="*Adobe Ming Std L-26541-Identity-H"/>
              </a:rPr>
              <a:t>地圖的智慧手機， 即使在未曾來過的地區與城市中， 也能輕鬆導航。</a:t>
            </a:r>
            <a:endParaRPr lang="en-US" altLang="zh-TW" sz="1800">
              <a:latin typeface="*Adobe Ming Std L-26541-Identity-H"/>
            </a:endParaRPr>
          </a:p>
          <a:p>
            <a:endParaRPr lang="en-US" altLang="zh-TW"/>
          </a:p>
          <a:p>
            <a:pPr algn="l"/>
            <a:r>
              <a:rPr lang="zh-TW" altLang="en-US" sz="1800" b="1" i="0" u="none" strike="noStrike" baseline="0">
                <a:latin typeface="*Adobe Ming Std L-26541-Identity-H"/>
              </a:rPr>
              <a:t>同樣的， 可以想像透過適當的介面將人腦直接連接到機器， 這樣腦子就可以與機器適當通訊， 交換資料與啟動某些運算、分析或學習任務。</a:t>
            </a:r>
            <a:endParaRPr lang="en-US" altLang="zh-TW" sz="1800" b="1" i="0" u="none" strike="noStrike" baseline="0">
              <a:latin typeface="*Adobe Ming Std L-26541-Identity-H"/>
            </a:endParaRPr>
          </a:p>
          <a:p>
            <a:pPr algn="l"/>
            <a:endParaRPr lang="en-US" altLang="zh-TW" sz="1800">
              <a:latin typeface="*Adobe Ming Std L-26541-Identity-H"/>
            </a:endParaRPr>
          </a:p>
          <a:p>
            <a:pPr algn="l"/>
            <a:r>
              <a:rPr lang="zh-TW" altLang="en-US" sz="1800" b="1" i="0" u="none" strike="noStrike" baseline="0">
                <a:latin typeface="*Adobe Ming Std L-26541-Identity-H"/>
              </a:rPr>
              <a:t>聽起來像科幻小說， 而這卻是個活躍的研究領域。例如， </a:t>
            </a:r>
            <a:r>
              <a:rPr lang="en-US" altLang="zh-TW" sz="1800" b="1" i="0" u="none" strike="noStrike" baseline="0">
                <a:latin typeface="*Adobe Ming Std L-26541-Identity-H"/>
              </a:rPr>
              <a:t>Elon Mu sk </a:t>
            </a:r>
            <a:r>
              <a:rPr lang="zh-TW" altLang="en-US" sz="1800" b="1" i="0" u="none" strike="noStrike" baseline="0">
                <a:latin typeface="*Adobe Ming Std L-26541-Identity-H"/>
              </a:rPr>
              <a:t>是新創公司</a:t>
            </a:r>
            <a:r>
              <a:rPr lang="en-US" altLang="zh-TW" sz="1800" b="1" i="0" u="none" strike="noStrike" baseline="0">
                <a:latin typeface="*Adobe Ming Std L-26541-Identity-H"/>
              </a:rPr>
              <a:t>Neuralink </a:t>
            </a:r>
            <a:r>
              <a:rPr lang="zh-TW" altLang="en-US" sz="1800" b="1" i="0" u="none" strike="noStrike" baseline="0">
                <a:latin typeface="*Adobe Ming Std L-26541-Identity-H"/>
              </a:rPr>
              <a:t>的創始人， 此公司專注於神經科技</a:t>
            </a:r>
            <a:r>
              <a:rPr lang="en-US" altLang="zh-TW" sz="1800" b="1" i="0" u="none" strike="noStrike" baseline="0">
                <a:latin typeface="*Adobe Ming Std L-26541-Identity-H"/>
              </a:rPr>
              <a:t>(neurotech)—</a:t>
            </a:r>
            <a:r>
              <a:rPr lang="zh-TW" altLang="en-US" sz="1800" b="1" i="0" u="none" strike="noStrike" baseline="0">
                <a:latin typeface="*Adobe Ming Std L-26541-Identity-H"/>
              </a:rPr>
              <a:t>一通常這個研究領域是以此字詞稱之。</a:t>
            </a:r>
            <a:endParaRPr lang="zh-TW" altLang="en-US"/>
          </a:p>
        </p:txBody>
      </p:sp>
    </p:spTree>
    <p:extLst>
      <p:ext uri="{BB962C8B-B14F-4D97-AF65-F5344CB8AC3E}">
        <p14:creationId xmlns:p14="http://schemas.microsoft.com/office/powerpoint/2010/main" val="3748573562"/>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nk Presentation">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altLang="zh-TW" sz="20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2075" tIns="46038" rIns="92075" bIns="46038" numCol="1" anchor="t" anchorCtr="0" compatLnSpc="1">
        <a:prstTxWarp prst="textNoShape">
          <a:avLst/>
        </a:prstTxWarp>
        <a:spAutoFit/>
      </a:bodyPr>
      <a:lstStyle>
        <a:defPPr marL="119063" marR="0" indent="-119063" algn="ctr" defTabSz="914400" rtl="0" eaLnBrk="1" fontAlgn="base" latinLnBrk="0" hangingPunct="1">
          <a:lnSpc>
            <a:spcPct val="90000"/>
          </a:lnSpc>
          <a:spcBef>
            <a:spcPct val="50000"/>
          </a:spcBef>
          <a:spcAft>
            <a:spcPct val="0"/>
          </a:spcAft>
          <a:buClr>
            <a:schemeClr val="accent1"/>
          </a:buClr>
          <a:buSzTx/>
          <a:buFontTx/>
          <a:buNone/>
          <a:tabLst/>
          <a:defRPr kumimoji="0" lang="en-US" altLang="zh-TW" sz="20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ank Presentation 1">
        <a:dk1>
          <a:srgbClr val="000000"/>
        </a:dk1>
        <a:lt1>
          <a:srgbClr val="FFFFFF"/>
        </a:lt1>
        <a:dk2>
          <a:srgbClr val="000000"/>
        </a:dk2>
        <a:lt2>
          <a:srgbClr val="777777"/>
        </a:lt2>
        <a:accent1>
          <a:srgbClr val="FD0000"/>
        </a:accent1>
        <a:accent2>
          <a:srgbClr val="C0C0C0"/>
        </a:accent2>
        <a:accent3>
          <a:srgbClr val="FFFFFF"/>
        </a:accent3>
        <a:accent4>
          <a:srgbClr val="000000"/>
        </a:accent4>
        <a:accent5>
          <a:srgbClr val="FEAAAA"/>
        </a:accent5>
        <a:accent6>
          <a:srgbClr val="AEAEAE"/>
        </a:accent6>
        <a:hlink>
          <a:srgbClr val="4D4D4D"/>
        </a:hlink>
        <a:folHlink>
          <a:srgbClr val="66726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2588</TotalTime>
  <Words>9914</Words>
  <Application>Microsoft Office PowerPoint</Application>
  <PresentationFormat>如螢幕大小 (4:3)</PresentationFormat>
  <Paragraphs>443</Paragraphs>
  <Slides>55</Slides>
  <Notes>2</Notes>
  <HiddenSlides>0</HiddenSlides>
  <MMClips>0</MMClips>
  <ScaleCrop>false</ScaleCrop>
  <HeadingPairs>
    <vt:vector size="6" baseType="variant">
      <vt:variant>
        <vt:lpstr>使用字型</vt:lpstr>
      </vt:variant>
      <vt:variant>
        <vt:i4>35</vt:i4>
      </vt:variant>
      <vt:variant>
        <vt:lpstr>佈景主題</vt:lpstr>
      </vt:variant>
      <vt:variant>
        <vt:i4>3</vt:i4>
      </vt:variant>
      <vt:variant>
        <vt:lpstr>投影片標題</vt:lpstr>
      </vt:variant>
      <vt:variant>
        <vt:i4>55</vt:i4>
      </vt:variant>
    </vt:vector>
  </HeadingPairs>
  <TitlesOfParts>
    <vt:vector size="93" baseType="lpstr">
      <vt:lpstr>*Adobe Ming Std L-26541-Identity-H</vt:lpstr>
      <vt:lpstr>*Adobe Ming Std L-Bold-26541-Identity-H</vt:lpstr>
      <vt:lpstr>*Adobe Ming Std L-Bold-26542-Identity-H</vt:lpstr>
      <vt:lpstr>*DFKai-SB-Bold-230243-Identity-H</vt:lpstr>
      <vt:lpstr>*DFKai-SB-Bold-230244-Identity-H</vt:lpstr>
      <vt:lpstr>*PMingLiU-7521-Identity-H</vt:lpstr>
      <vt:lpstr>*PMingLiU-Bold-131899-Identity-H</vt:lpstr>
      <vt:lpstr>*PMingLiU-Bold-16441-Identity-H</vt:lpstr>
      <vt:lpstr>adobe-clean-han-traditional</vt:lpstr>
      <vt:lpstr>Bower</vt:lpstr>
      <vt:lpstr>Greycliff CF</vt:lpstr>
      <vt:lpstr>Inter</vt:lpstr>
      <vt:lpstr>McKinsey Sans</vt:lpstr>
      <vt:lpstr>Microsoft Yahei</vt:lpstr>
      <vt:lpstr>MinionPro-It</vt:lpstr>
      <vt:lpstr>MyriadPro-SemiboldCond</vt:lpstr>
      <vt:lpstr>Noto Sans TC</vt:lpstr>
      <vt:lpstr>Noto Serif TC</vt:lpstr>
      <vt:lpstr>sohne</vt:lpstr>
      <vt:lpstr>Söhne</vt:lpstr>
      <vt:lpstr>source-serif-pro</vt:lpstr>
      <vt:lpstr>微軟正黑體</vt:lpstr>
      <vt:lpstr>新細明體</vt:lpstr>
      <vt:lpstr>標楷體</vt:lpstr>
      <vt:lpstr>Arial</vt:lpstr>
      <vt:lpstr>Arial</vt:lpstr>
      <vt:lpstr>Calibri</vt:lpstr>
      <vt:lpstr>Open Sans</vt:lpstr>
      <vt:lpstr>Roboto</vt:lpstr>
      <vt:lpstr>Segoe UI</vt:lpstr>
      <vt:lpstr>Source Sans Pro</vt:lpstr>
      <vt:lpstr>Tahoma</vt:lpstr>
      <vt:lpstr>Times</vt:lpstr>
      <vt:lpstr>Times New Roman</vt:lpstr>
      <vt:lpstr>Wingdings</vt:lpstr>
      <vt:lpstr>PPT版心_2012</vt:lpstr>
      <vt:lpstr>1_PPT版心_2012</vt:lpstr>
      <vt:lpstr>Blank Presentation</vt:lpstr>
      <vt:lpstr>Chapter 02   人工智慧熱門議題Gen AI and others  　　　　　　Artificial Intelligence A Modern Approach (3rd Edition)</vt:lpstr>
      <vt:lpstr>PowerPoint 簡報</vt:lpstr>
      <vt:lpstr>PowerPoint 簡報</vt:lpstr>
      <vt:lpstr>前言</vt:lpstr>
      <vt:lpstr>Forms of Intelligence: ANI, AGI, SI</vt:lpstr>
      <vt:lpstr>What's Next for AI in 2025? (Superintelligence Ahead) </vt:lpstr>
      <vt:lpstr>超級智慧</vt:lpstr>
      <vt:lpstr>生物強化 Biological Enhancements</vt:lpstr>
      <vt:lpstr>腦機混合 Brain-Machine Hybrids</vt:lpstr>
      <vt:lpstr>全腦模擬 Whole Brain Emulation</vt:lpstr>
      <vt:lpstr>什麼是「迴紋針問題」？</vt:lpstr>
      <vt:lpstr>生成式AI</vt:lpstr>
      <vt:lpstr>PowerPoint 簡報</vt:lpstr>
      <vt:lpstr>PowerPoint 簡報</vt:lpstr>
      <vt:lpstr>PowerPoint 簡報</vt:lpstr>
      <vt:lpstr>2020s: GPT-3 and the Breakthrough in Generative AI </vt:lpstr>
      <vt:lpstr>揭開 Gen AI 的面紗－什麼是LLM? 法學碩士？ </vt:lpstr>
      <vt:lpstr>PowerPoint 簡報</vt:lpstr>
      <vt:lpstr>PowerPoint 簡報</vt:lpstr>
      <vt:lpstr>PowerPoint 簡報</vt:lpstr>
      <vt:lpstr>了解生成式人工智慧模型及其類型</vt:lpstr>
      <vt:lpstr>GAI模型主要類別</vt:lpstr>
      <vt:lpstr>AI 影片生成  Runway Gen-3 釋出</vt:lpstr>
      <vt:lpstr>Video generation models as world simulators 作為世界模擬器的  視訊生成建模 </vt:lpstr>
      <vt:lpstr>What are the Top Applications of Generative AI?</vt:lpstr>
      <vt:lpstr>Understanding the Limitations of Generative AI </vt:lpstr>
      <vt:lpstr>Generative AI 的限制</vt:lpstr>
      <vt:lpstr>Adobe 生成式 AI 使用者準則</vt:lpstr>
      <vt:lpstr>The Future of Generative AI </vt:lpstr>
      <vt:lpstr>PowerPoint 簡報</vt:lpstr>
      <vt:lpstr>知識工作的自動化已近在眼前</vt:lpstr>
      <vt:lpstr>應用程式不斷激增以滿足特定的用例 </vt:lpstr>
      <vt:lpstr>一代人工智慧的幫助可以讓開發者更快樂 </vt:lpstr>
      <vt:lpstr>人工智慧最終可能會推動全球 GDP 成長 </vt:lpstr>
      <vt:lpstr>AI 與醫藥發展(AI-Medicine)</vt:lpstr>
      <vt:lpstr>PowerPoint 簡報</vt:lpstr>
      <vt:lpstr>台灣政府規劃</vt:lpstr>
      <vt:lpstr>台灣政府規劃</vt:lpstr>
      <vt:lpstr>健保大數據與人工智慧結合</vt:lpstr>
      <vt:lpstr>可信賴的 AI  / 負責任 AI  AI 治理</vt:lpstr>
      <vt:lpstr>什麼是負責任的人工智慧？  IBM </vt:lpstr>
      <vt:lpstr>PowerPoint 簡報</vt:lpstr>
      <vt:lpstr>從生成式AI到負責任AI 以法律角度談AI的自律與他律</vt:lpstr>
      <vt:lpstr>PowerPoint 簡報</vt:lpstr>
      <vt:lpstr>可信賴的 AI</vt:lpstr>
      <vt:lpstr>補充: 可解釋人工智慧 Explainable AI  (XAI) </vt:lpstr>
      <vt:lpstr>PowerPoint 簡報</vt:lpstr>
      <vt:lpstr>聯合國人工智慧決議的主要內容</vt:lpstr>
      <vt:lpstr>治理 AI 的五大重點藍圖</vt:lpstr>
      <vt:lpstr>國際倡議 AI 治理，AIMS 奠定基石</vt:lpstr>
      <vt:lpstr>國際標準組織的 AI 治理（AI Governance）模型</vt:lpstr>
      <vt:lpstr>企業數位資料治理藍圖</vt:lpstr>
      <vt:lpstr>流氓/不肖 Rogue AI</vt:lpstr>
      <vt:lpstr>流氓人工智慧的特點</vt:lpstr>
      <vt:lpstr>影子人工智慧 Shadow AI</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230</cp:revision>
  <dcterms:created xsi:type="dcterms:W3CDTF">2002-01-02T08:00:45Z</dcterms:created>
  <dcterms:modified xsi:type="dcterms:W3CDTF">2025-02-22T02:20:29Z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2024-05-28T06:21:47Z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b978dcbc-6246-4f39-b13e-fda603e63b5d</vt:lpwstr>
  </property>
  <property fmtid="{D5CDD505-2E9C-101B-9397-08002B2CF9AE}" pid="8" name="MSIP_Label_dfc31359-ecb0-4331-ac49-239bee8da37f_ContentBits">
    <vt:lpwstr>0</vt:lpwstr>
  </property>
</Properties>
</file>